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19"/>
  </p:notesMasterIdLst>
  <p:sldIdLst>
    <p:sldId id="258" r:id="rId2"/>
    <p:sldId id="333" r:id="rId3"/>
    <p:sldId id="359" r:id="rId4"/>
    <p:sldId id="361" r:id="rId5"/>
    <p:sldId id="360" r:id="rId6"/>
    <p:sldId id="347" r:id="rId7"/>
    <p:sldId id="257" r:id="rId8"/>
    <p:sldId id="327" r:id="rId9"/>
    <p:sldId id="334" r:id="rId10"/>
    <p:sldId id="350" r:id="rId11"/>
    <p:sldId id="259" r:id="rId12"/>
    <p:sldId id="351" r:id="rId13"/>
    <p:sldId id="352" r:id="rId14"/>
    <p:sldId id="356" r:id="rId15"/>
    <p:sldId id="357" r:id="rId16"/>
    <p:sldId id="358" r:id="rId17"/>
    <p:sldId id="340" r:id="rId18"/>
  </p:sldIdLst>
  <p:sldSz cx="9144000" cy="5143500" type="screen16x9"/>
  <p:notesSz cx="6858000" cy="9144000"/>
  <p:embeddedFontLst>
    <p:embeddedFont>
      <p:font typeface="Comic Sans MS" panose="030F0702030302020204" pitchFamily="66" charset="0"/>
      <p:regular r:id="rId20"/>
      <p:bold r:id="rId21"/>
      <p:italic r:id="rId22"/>
      <p:boldItalic r:id="rId23"/>
    </p:embeddedFont>
    <p:embeddedFont>
      <p:font typeface="Poppins" panose="00000500000000000000" pitchFamily="2" charset="0"/>
      <p:regular r:id="rId24"/>
      <p:bold r:id="rId25"/>
      <p:italic r:id="rId26"/>
      <p:boldItalic r:id="rId27"/>
    </p:embeddedFont>
    <p:embeddedFont>
      <p:font typeface="Poppins Light" panose="000004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CA5"/>
    <a:srgbClr val="A4B429"/>
    <a:srgbClr val="F3A9B1"/>
    <a:srgbClr val="FFFFFF"/>
    <a:srgbClr val="0690E1"/>
    <a:srgbClr val="95DAF5"/>
    <a:srgbClr val="B0FAB5"/>
    <a:srgbClr val="FCFEAC"/>
    <a:srgbClr val="8CB0AF"/>
    <a:srgbClr val="C7E2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66C072A-1802-49B2-BE32-77C6BA19F989}">
  <a:tblStyle styleId="{766C072A-1802-49B2-BE32-77C6BA19F98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79477" autoAdjust="0"/>
  </p:normalViewPr>
  <p:slideViewPr>
    <p:cSldViewPr>
      <p:cViewPr varScale="1">
        <p:scale>
          <a:sx n="112" d="100"/>
          <a:sy n="112" d="100"/>
        </p:scale>
        <p:origin x="1590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mroepmeierij.nl/omroepmeierij/dorpsschouw-in-olland-concrete-vragen-directe-antwoorden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facebook.com/skonolland/photos/vrijheidsmaaltijd-en-bijbehorende-programma-zeer-geslaagdde-dorpsraad-mocht-vele/840099994808479/?_rdr" TargetMode="External"/><Relationship Id="rId5" Type="http://schemas.openxmlformats.org/officeDocument/2006/relationships/hyperlink" Target="https://www.mooirooi.nl/nieuws/woningbouw/71055/olland-wil-veel-weten-over-de-vijf-woningbouwprojecten" TargetMode="External"/><Relationship Id="rId4" Type="http://schemas.openxmlformats.org/officeDocument/2006/relationships/hyperlink" Target="https://www.mooirooi.nl/nieuws/roois-nieuws/62595/olland-nog-skonner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oirooi.nl/nieuws/zorg-en-welzijn/69424/olland-kermis-ontvangt-genereuze-cheques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gemeentebelangmeierijstad.nl/wp-content/uploads/9FEC56BA-A26F-441A-B14E-E67F866E26AE-1024x682.jpeg" TargetMode="External"/><Relationship Id="rId4" Type="http://schemas.openxmlformats.org/officeDocument/2006/relationships/hyperlink" Target="https://www.mooirooi.nl/nieuws/human-interest/68200/de-beuk-voor-tonnie-termeer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Presentator: Ad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Doel van de avond uitleggen (niet teveel op inhoud ingaan)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>
          <a:extLst>
            <a:ext uri="{FF2B5EF4-FFF2-40B4-BE49-F238E27FC236}">
              <a16:creationId xmlns:a16="http://schemas.microsoft.com/office/drawing/2014/main" id="{B0A7E736-CD7A-B030-0CF8-63E6423E4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06f1c2d_30:notes">
            <a:extLst>
              <a:ext uri="{FF2B5EF4-FFF2-40B4-BE49-F238E27FC236}">
                <a16:creationId xmlns:a16="http://schemas.microsoft.com/office/drawing/2014/main" id="{3BFF4361-CFCD-7182-D9D5-71CF5F32CE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606f1c2d_30:notes">
            <a:extLst>
              <a:ext uri="{FF2B5EF4-FFF2-40B4-BE49-F238E27FC236}">
                <a16:creationId xmlns:a16="http://schemas.microsoft.com/office/drawing/2014/main" id="{55A55274-2A94-3726-4C58-B186E83520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Presentator: Ad</a:t>
            </a:r>
          </a:p>
        </p:txBody>
      </p:sp>
    </p:spTree>
    <p:extLst>
      <p:ext uri="{BB962C8B-B14F-4D97-AF65-F5344CB8AC3E}">
        <p14:creationId xmlns:p14="http://schemas.microsoft.com/office/powerpoint/2010/main" val="8383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>
          <a:extLst>
            <a:ext uri="{FF2B5EF4-FFF2-40B4-BE49-F238E27FC236}">
              <a16:creationId xmlns:a16="http://schemas.microsoft.com/office/drawing/2014/main" id="{0D07D85C-3A4C-53C6-F376-719CD2CAB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06f1c2d_30:notes">
            <a:extLst>
              <a:ext uri="{FF2B5EF4-FFF2-40B4-BE49-F238E27FC236}">
                <a16:creationId xmlns:a16="http://schemas.microsoft.com/office/drawing/2014/main" id="{EAF1EE4D-2C61-1E32-7199-52AA0DE810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606f1c2d_30:notes">
            <a:extLst>
              <a:ext uri="{FF2B5EF4-FFF2-40B4-BE49-F238E27FC236}">
                <a16:creationId xmlns:a16="http://schemas.microsoft.com/office/drawing/2014/main" id="{3405AD96-ABE4-FF3C-C995-8063B826C7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Presentator: Ad / Harrie?</a:t>
            </a:r>
          </a:p>
        </p:txBody>
      </p:sp>
    </p:spTree>
    <p:extLst>
      <p:ext uri="{BB962C8B-B14F-4D97-AF65-F5344CB8AC3E}">
        <p14:creationId xmlns:p14="http://schemas.microsoft.com/office/powerpoint/2010/main" val="3702068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NL" dirty="0"/>
              <a:t>Presentator: Harrie</a:t>
            </a:r>
          </a:p>
          <a:p>
            <a:pPr marL="139700" indent="0">
              <a:buNone/>
            </a:pPr>
            <a:endParaRPr lang="nl-NL" dirty="0">
              <a:hlinkClick r:id="rId3"/>
            </a:endParaRPr>
          </a:p>
          <a:p>
            <a:r>
              <a:rPr lang="nl-NL" dirty="0">
                <a:hlinkClick r:id="rId3"/>
              </a:rPr>
              <a:t>'Dorpsschouw' in Olland: concrete vragen, directe antwoorden | Omroep Meierij</a:t>
            </a:r>
            <a:endParaRPr lang="nl-NL" dirty="0">
              <a:hlinkClick r:id="rId4"/>
            </a:endParaRPr>
          </a:p>
          <a:p>
            <a:r>
              <a:rPr lang="nl-NL" dirty="0">
                <a:hlinkClick r:id="rId4"/>
              </a:rPr>
              <a:t>Olland nog ‘</a:t>
            </a:r>
            <a:r>
              <a:rPr lang="nl-NL" dirty="0" err="1">
                <a:hlinkClick r:id="rId4"/>
              </a:rPr>
              <a:t>skônner</a:t>
            </a:r>
            <a:r>
              <a:rPr lang="nl-NL" dirty="0">
                <a:hlinkClick r:id="rId4"/>
              </a:rPr>
              <a:t>’ - De </a:t>
            </a:r>
            <a:r>
              <a:rPr lang="nl-NL" dirty="0" err="1">
                <a:hlinkClick r:id="rId4"/>
              </a:rPr>
              <a:t>MooiRooiKrant</a:t>
            </a:r>
            <a:endParaRPr lang="nl-NL" dirty="0"/>
          </a:p>
          <a:p>
            <a:r>
              <a:rPr lang="nl-NL" dirty="0">
                <a:hlinkClick r:id="rId5"/>
              </a:rPr>
              <a:t>Olland wil veel weten over de vijf woningbouwprojecten - De </a:t>
            </a:r>
            <a:r>
              <a:rPr lang="nl-NL" dirty="0" err="1">
                <a:hlinkClick r:id="rId5"/>
              </a:rPr>
              <a:t>MooiRooiKrant</a:t>
            </a:r>
            <a:endParaRPr lang="nl-NL" dirty="0"/>
          </a:p>
          <a:p>
            <a:r>
              <a:rPr lang="nl-NL" dirty="0"/>
              <a:t>Vrijheidsmaaltijd </a:t>
            </a:r>
            <a:r>
              <a:rPr lang="nl-NL" dirty="0">
                <a:hlinkClick r:id="rId6"/>
              </a:rPr>
              <a:t>Facebook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8513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nl-NL" dirty="0"/>
              <a:t>Presentator: Harrie</a:t>
            </a:r>
          </a:p>
          <a:p>
            <a:pPr marL="457200" indent="-317500"/>
            <a:endParaRPr lang="nl-NL" dirty="0"/>
          </a:p>
          <a:p>
            <a:pPr marL="457200" indent="-317500"/>
            <a:r>
              <a:rPr lang="nl-NL" dirty="0">
                <a:hlinkClick r:id="rId3"/>
              </a:rPr>
              <a:t>Olland kermis ontvangt genereuze cheques - De </a:t>
            </a:r>
            <a:r>
              <a:rPr lang="nl-NL" dirty="0" err="1">
                <a:hlinkClick r:id="rId3"/>
              </a:rPr>
              <a:t>MooiRooiKrant</a:t>
            </a:r>
            <a:endParaRPr lang="nl-NL" dirty="0"/>
          </a:p>
          <a:p>
            <a:pPr marL="457200" indent="-317500"/>
            <a:r>
              <a:rPr lang="nl-NL" dirty="0">
                <a:hlinkClick r:id="rId4"/>
              </a:rPr>
              <a:t>De Beuk voor Tonnie </a:t>
            </a:r>
            <a:r>
              <a:rPr lang="nl-NL" dirty="0" err="1">
                <a:hlinkClick r:id="rId4"/>
              </a:rPr>
              <a:t>Termeer</a:t>
            </a:r>
            <a:r>
              <a:rPr lang="nl-NL" dirty="0">
                <a:hlinkClick r:id="rId4"/>
              </a:rPr>
              <a:t> - De </a:t>
            </a:r>
            <a:r>
              <a:rPr lang="nl-NL" dirty="0" err="1">
                <a:hlinkClick r:id="rId4"/>
              </a:rPr>
              <a:t>MooiRooiKrant</a:t>
            </a:r>
            <a:endParaRPr lang="nl-NL" dirty="0"/>
          </a:p>
          <a:p>
            <a:pPr marL="457200" indent="-317500"/>
            <a:r>
              <a:rPr lang="nl-NL" dirty="0">
                <a:hlinkClick r:id="rId5"/>
              </a:rPr>
              <a:t>9FEC56BA-A26F-441A-B14E-E67F866E26AE-1024x682.jpeg (1024×682)</a:t>
            </a:r>
            <a:r>
              <a:rPr lang="nl-NL" dirty="0"/>
              <a:t> foto dorpsvisie</a:t>
            </a:r>
          </a:p>
          <a:p>
            <a:pPr marL="139700" indent="0">
              <a:buNone/>
            </a:pPr>
            <a:endParaRPr lang="nl-NL" dirty="0"/>
          </a:p>
          <a:p>
            <a:pPr marL="13970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2073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nl-NL" dirty="0"/>
              <a:t>Presentator: Ad</a:t>
            </a:r>
          </a:p>
        </p:txBody>
      </p:sp>
    </p:spTree>
    <p:extLst>
      <p:ext uri="{BB962C8B-B14F-4D97-AF65-F5344CB8AC3E}">
        <p14:creationId xmlns:p14="http://schemas.microsoft.com/office/powerpoint/2010/main" val="1398431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Presentator: Ad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Presentatie aan gemeentelijke overheid op 17 april 2025 (daarmee kan mooi bruggetje gemaakt worden naar volgende slides welke op die avond gepresenteerd zijn)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>
          <a:extLst>
            <a:ext uri="{FF2B5EF4-FFF2-40B4-BE49-F238E27FC236}">
              <a16:creationId xmlns:a16="http://schemas.microsoft.com/office/drawing/2014/main" id="{D3DFA65E-E863-40E6-9D56-83A552992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06f1c2d_30:notes">
            <a:extLst>
              <a:ext uri="{FF2B5EF4-FFF2-40B4-BE49-F238E27FC236}">
                <a16:creationId xmlns:a16="http://schemas.microsoft.com/office/drawing/2014/main" id="{3AF25513-1949-FDC5-DDCB-DE94C2506D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606f1c2d_30:notes">
            <a:extLst>
              <a:ext uri="{FF2B5EF4-FFF2-40B4-BE49-F238E27FC236}">
                <a16:creationId xmlns:a16="http://schemas.microsoft.com/office/drawing/2014/main" id="{3E35708F-44B0-96C3-CBB6-B70F253DF8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Presentator: Ad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4765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>
          <a:extLst>
            <a:ext uri="{FF2B5EF4-FFF2-40B4-BE49-F238E27FC236}">
              <a16:creationId xmlns:a16="http://schemas.microsoft.com/office/drawing/2014/main" id="{A412A274-97DD-BC65-DEC6-261D4FEBD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06f1c2d_30:notes">
            <a:extLst>
              <a:ext uri="{FF2B5EF4-FFF2-40B4-BE49-F238E27FC236}">
                <a16:creationId xmlns:a16="http://schemas.microsoft.com/office/drawing/2014/main" id="{D8602239-EB99-E4F2-63B0-791B770693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606f1c2d_30:notes">
            <a:extLst>
              <a:ext uri="{FF2B5EF4-FFF2-40B4-BE49-F238E27FC236}">
                <a16:creationId xmlns:a16="http://schemas.microsoft.com/office/drawing/2014/main" id="{A4E53112-9927-F528-1246-4069F79002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Presentator: Geert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2098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nl-NL" dirty="0"/>
              <a:t>Presentator: Geert</a:t>
            </a:r>
          </a:p>
          <a:p>
            <a:r>
              <a:rPr lang="nl-NL" dirty="0"/>
              <a:t>Bruggetje maken van aandacht in de media en oproep aan inwoners om mee te doen… </a:t>
            </a:r>
          </a:p>
          <a:p>
            <a:r>
              <a:rPr lang="nl-NL" dirty="0"/>
              <a:t>Afspraak wethouder op 10 juni</a:t>
            </a:r>
          </a:p>
          <a:p>
            <a:r>
              <a:rPr lang="nl-NL" dirty="0"/>
              <a:t>Dorpsvisie ook op onze website terug te vinden</a:t>
            </a:r>
          </a:p>
        </p:txBody>
      </p:sp>
    </p:spTree>
    <p:extLst>
      <p:ext uri="{BB962C8B-B14F-4D97-AF65-F5344CB8AC3E}">
        <p14:creationId xmlns:p14="http://schemas.microsoft.com/office/powerpoint/2010/main" val="4087201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Presentator: Eveline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>
                <a:highlight>
                  <a:srgbClr val="FFFF00"/>
                </a:highlight>
              </a:rPr>
              <a:t>Gespreksronde over de thema’s middels 5 of 6 stellingen.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AutoNum type="romanLcPeriod"/>
            </a:pPr>
            <a:r>
              <a:rPr lang="nl-NL" dirty="0">
                <a:highlight>
                  <a:srgbClr val="FFFF00"/>
                </a:highlight>
              </a:rPr>
              <a:t>Bij iedere groep zal minimaal 1 </a:t>
            </a:r>
            <a:r>
              <a:rPr lang="nl-NL" dirty="0" err="1">
                <a:highlight>
                  <a:srgbClr val="FFFF00"/>
                </a:highlight>
              </a:rPr>
              <a:t>dorpsraadlid</a:t>
            </a:r>
            <a:r>
              <a:rPr lang="nl-NL" dirty="0">
                <a:highlight>
                  <a:srgbClr val="FFFF00"/>
                </a:highlight>
              </a:rPr>
              <a:t> aansluiten.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AutoNum type="romanLcPeriod"/>
            </a:pPr>
            <a:r>
              <a:rPr lang="nl-NL" dirty="0">
                <a:highlight>
                  <a:srgbClr val="FFFF00"/>
                </a:highlight>
              </a:rPr>
              <a:t>Terugkoppeling door groepslid (of indien gewenst door </a:t>
            </a:r>
            <a:r>
              <a:rPr lang="nl-NL" dirty="0" err="1">
                <a:highlight>
                  <a:srgbClr val="FFFF00"/>
                </a:highlight>
              </a:rPr>
              <a:t>dorpsraadlid</a:t>
            </a:r>
            <a:r>
              <a:rPr lang="nl-NL" dirty="0">
                <a:highlight>
                  <a:srgbClr val="FFFF00"/>
                </a:highlight>
              </a:rPr>
              <a:t>)</a:t>
            </a:r>
            <a:endParaRPr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5F16ACB6-75B0-8D02-F1BA-FC52AE9DC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5f391192_029:notes">
            <a:extLst>
              <a:ext uri="{FF2B5EF4-FFF2-40B4-BE49-F238E27FC236}">
                <a16:creationId xmlns:a16="http://schemas.microsoft.com/office/drawing/2014/main" id="{893BCAF5-34A4-C330-E65B-AF37317825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5f391192_029:notes">
            <a:extLst>
              <a:ext uri="{FF2B5EF4-FFF2-40B4-BE49-F238E27FC236}">
                <a16:creationId xmlns:a16="http://schemas.microsoft.com/office/drawing/2014/main" id="{F03CE4D3-80B8-496E-6C96-BB474A4DE7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Presentator: Ad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5464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000000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1592400" y="-407850"/>
            <a:ext cx="5959200" cy="5959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" name="Google Shape;23;p3"/>
          <p:cNvGrpSpPr/>
          <p:nvPr/>
        </p:nvGrpSpPr>
        <p:grpSpPr>
          <a:xfrm>
            <a:off x="6427669" y="2502633"/>
            <a:ext cx="2324700" cy="2324700"/>
            <a:chOff x="-474900" y="321200"/>
            <a:chExt cx="2324700" cy="2324700"/>
          </a:xfrm>
        </p:grpSpPr>
        <p:sp>
          <p:nvSpPr>
            <p:cNvPr id="24" name="Google Shape;24;p3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3"/>
          <p:cNvSpPr txBox="1">
            <a:spLocks noGrp="1"/>
          </p:cNvSpPr>
          <p:nvPr>
            <p:ph type="ctrTitle"/>
          </p:nvPr>
        </p:nvSpPr>
        <p:spPr>
          <a:xfrm>
            <a:off x="2569800" y="2236800"/>
            <a:ext cx="4004400" cy="95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2569800" y="3188701"/>
            <a:ext cx="400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grpSp>
        <p:nvGrpSpPr>
          <p:cNvPr id="30" name="Google Shape;30;p3"/>
          <p:cNvGrpSpPr/>
          <p:nvPr/>
        </p:nvGrpSpPr>
        <p:grpSpPr>
          <a:xfrm>
            <a:off x="764825" y="439375"/>
            <a:ext cx="1924500" cy="1924500"/>
            <a:chOff x="6680825" y="2549350"/>
            <a:chExt cx="1539600" cy="1539600"/>
          </a:xfrm>
        </p:grpSpPr>
        <p:sp>
          <p:nvSpPr>
            <p:cNvPr id="31" name="Google Shape;31;p3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solidFill>
              <a:srgbClr val="666666">
                <a:alpha val="52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solidFill>
              <a:srgbClr val="666666">
                <a:alpha val="52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name="adj" fmla="val 495"/>
              </a:avLst>
            </a:prstGeom>
            <a:solidFill>
              <a:srgbClr val="666666">
                <a:alpha val="526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preserve="1" userDrawn="1">
  <p:cSld name="1_Subtitle">
    <p:bg>
      <p:bgPr>
        <a:solidFill>
          <a:schemeClr val="bg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3"/>
          <p:cNvGrpSpPr/>
          <p:nvPr/>
        </p:nvGrpSpPr>
        <p:grpSpPr>
          <a:xfrm>
            <a:off x="764825" y="439375"/>
            <a:ext cx="1924500" cy="1924500"/>
            <a:chOff x="6680825" y="2549350"/>
            <a:chExt cx="1539600" cy="1539600"/>
          </a:xfrm>
          <a:solidFill>
            <a:srgbClr val="A4B429">
              <a:alpha val="50000"/>
            </a:srgbClr>
          </a:solidFill>
        </p:grpSpPr>
        <p:sp>
          <p:nvSpPr>
            <p:cNvPr id="31" name="Google Shape;31;p3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name="adj" fmla="val 495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27182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7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71" name="Google Shape;71;p7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75;p7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7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22368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￮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8" name="Google Shape;78;p7"/>
          <p:cNvSpPr txBox="1">
            <a:spLocks noGrp="1"/>
          </p:cNvSpPr>
          <p:nvPr>
            <p:ph type="body" idx="2"/>
          </p:nvPr>
        </p:nvSpPr>
        <p:spPr>
          <a:xfrm>
            <a:off x="3440857" y="1958050"/>
            <a:ext cx="22368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￮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  <p:sp>
        <p:nvSpPr>
          <p:cNvPr id="80" name="Google Shape;80;p7"/>
          <p:cNvSpPr/>
          <p:nvPr/>
        </p:nvSpPr>
        <p:spPr>
          <a:xfrm>
            <a:off x="6081700" y="764000"/>
            <a:ext cx="3615600" cy="3615600"/>
          </a:xfrm>
          <a:prstGeom prst="ellipse">
            <a:avLst/>
          </a:prstGeom>
          <a:noFill/>
          <a:ln w="9525" cap="flat" cmpd="sng">
            <a:solidFill>
              <a:srgbClr val="E8E8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7"/>
          <p:cNvSpPr/>
          <p:nvPr userDrawn="1"/>
        </p:nvSpPr>
        <p:spPr>
          <a:xfrm>
            <a:off x="6272900" y="955200"/>
            <a:ext cx="3233100" cy="3233100"/>
          </a:xfrm>
          <a:prstGeom prst="ellipse">
            <a:avLst/>
          </a:prstGeom>
          <a:solidFill>
            <a:srgbClr val="000000">
              <a:alpha val="65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preserve="1" userDrawn="1">
  <p:cSld name="1_Title + 2 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7"/>
          <p:cNvGrpSpPr/>
          <p:nvPr/>
        </p:nvGrpSpPr>
        <p:grpSpPr>
          <a:xfrm>
            <a:off x="-442731" y="337284"/>
            <a:ext cx="2324700" cy="2324700"/>
            <a:chOff x="-474900" y="321200"/>
            <a:chExt cx="2324700" cy="2324700"/>
          </a:xfrm>
        </p:grpSpPr>
        <p:sp>
          <p:nvSpPr>
            <p:cNvPr id="71" name="Google Shape;71;p7"/>
            <p:cNvSpPr/>
            <p:nvPr/>
          </p:nvSpPr>
          <p:spPr>
            <a:xfrm>
              <a:off x="-474900" y="321200"/>
              <a:ext cx="2324700" cy="23247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120725" y="916825"/>
              <a:ext cx="1133400" cy="11334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-137125" y="658975"/>
              <a:ext cx="1649100" cy="16491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313650" y="1109750"/>
              <a:ext cx="747600" cy="747600"/>
            </a:xfrm>
            <a:prstGeom prst="ellipse">
              <a:avLst/>
            </a:prstGeom>
            <a:noFill/>
            <a:ln w="9525" cap="flat" cmpd="sng">
              <a:solidFill>
                <a:srgbClr val="E8E8E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75;p7"/>
          <p:cNvSpPr/>
          <p:nvPr/>
        </p:nvSpPr>
        <p:spPr>
          <a:xfrm>
            <a:off x="8556000" y="4576450"/>
            <a:ext cx="435600" cy="4356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4060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buNone/>
              <a:defRPr sz="1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4608300" cy="26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/>
              <a:buChar char="￮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●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○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■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●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○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/>
              <a:buChar char="■"/>
              <a:defRPr sz="16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3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jpeg"/><Relationship Id="rId18" Type="http://schemas.openxmlformats.org/officeDocument/2006/relationships/image" Target="../media/image21.png"/><Relationship Id="rId26" Type="http://schemas.openxmlformats.org/officeDocument/2006/relationships/image" Target="../media/image29.jpe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jpeg"/><Relationship Id="rId17" Type="http://schemas.openxmlformats.org/officeDocument/2006/relationships/image" Target="../media/image20.png"/><Relationship Id="rId25" Type="http://schemas.openxmlformats.org/officeDocument/2006/relationships/image" Target="../media/image28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9.jpeg"/><Relationship Id="rId20" Type="http://schemas.openxmlformats.org/officeDocument/2006/relationships/image" Target="../media/image23.jpe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svg"/><Relationship Id="rId23" Type="http://schemas.openxmlformats.org/officeDocument/2006/relationships/image" Target="../media/image26.jpeg"/><Relationship Id="rId28" Type="http://schemas.openxmlformats.org/officeDocument/2006/relationships/image" Target="../media/image31.jpe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svg"/><Relationship Id="rId27" Type="http://schemas.openxmlformats.org/officeDocument/2006/relationships/image" Target="../media/image30.png"/><Relationship Id="rId30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8.jpe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jpe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63.png"/><Relationship Id="rId18" Type="http://schemas.openxmlformats.org/officeDocument/2006/relationships/image" Target="../media/image67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jpeg"/><Relationship Id="rId17" Type="http://schemas.openxmlformats.org/officeDocument/2006/relationships/image" Target="../media/image66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svg"/><Relationship Id="rId11" Type="http://schemas.openxmlformats.org/officeDocument/2006/relationships/image" Target="../media/image61.jpeg"/><Relationship Id="rId5" Type="http://schemas.openxmlformats.org/officeDocument/2006/relationships/image" Target="../media/image55.png"/><Relationship Id="rId15" Type="http://schemas.openxmlformats.org/officeDocument/2006/relationships/image" Target="../media/image64.png"/><Relationship Id="rId10" Type="http://schemas.openxmlformats.org/officeDocument/2006/relationships/image" Target="../media/image60.png"/><Relationship Id="rId19" Type="http://schemas.openxmlformats.org/officeDocument/2006/relationships/image" Target="../media/image68.svg"/><Relationship Id="rId4" Type="http://schemas.openxmlformats.org/officeDocument/2006/relationships/image" Target="../media/image54.svg"/><Relationship Id="rId9" Type="http://schemas.openxmlformats.org/officeDocument/2006/relationships/image" Target="../media/image59.png"/><Relationship Id="rId1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13" Type="http://schemas.openxmlformats.org/officeDocument/2006/relationships/image" Target="../media/image79.png"/><Relationship Id="rId18" Type="http://schemas.openxmlformats.org/officeDocument/2006/relationships/image" Target="../media/image84.svg"/><Relationship Id="rId3" Type="http://schemas.openxmlformats.org/officeDocument/2006/relationships/image" Target="../media/image69.png"/><Relationship Id="rId21" Type="http://schemas.openxmlformats.org/officeDocument/2006/relationships/image" Target="../media/image87.png"/><Relationship Id="rId7" Type="http://schemas.openxmlformats.org/officeDocument/2006/relationships/image" Target="../media/image73.png"/><Relationship Id="rId12" Type="http://schemas.openxmlformats.org/officeDocument/2006/relationships/image" Target="../media/image78.svg"/><Relationship Id="rId17" Type="http://schemas.openxmlformats.org/officeDocument/2006/relationships/image" Target="../media/image8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82.svg"/><Relationship Id="rId20" Type="http://schemas.openxmlformats.org/officeDocument/2006/relationships/image" Target="../media/image86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svg"/><Relationship Id="rId11" Type="http://schemas.openxmlformats.org/officeDocument/2006/relationships/image" Target="../media/image77.png"/><Relationship Id="rId24" Type="http://schemas.openxmlformats.org/officeDocument/2006/relationships/image" Target="../media/image90.sv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10" Type="http://schemas.openxmlformats.org/officeDocument/2006/relationships/image" Target="../media/image76.svg"/><Relationship Id="rId19" Type="http://schemas.openxmlformats.org/officeDocument/2006/relationships/image" Target="../media/image85.png"/><Relationship Id="rId4" Type="http://schemas.openxmlformats.org/officeDocument/2006/relationships/image" Target="../media/image70.svg"/><Relationship Id="rId9" Type="http://schemas.openxmlformats.org/officeDocument/2006/relationships/image" Target="../media/image75.png"/><Relationship Id="rId14" Type="http://schemas.openxmlformats.org/officeDocument/2006/relationships/image" Target="../media/image80.svg"/><Relationship Id="rId22" Type="http://schemas.openxmlformats.org/officeDocument/2006/relationships/image" Target="../media/image8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27.png"/><Relationship Id="rId18" Type="http://schemas.openxmlformats.org/officeDocument/2006/relationships/image" Target="../media/image74.svg"/><Relationship Id="rId3" Type="http://schemas.openxmlformats.org/officeDocument/2006/relationships/image" Target="../media/image1.png"/><Relationship Id="rId7" Type="http://schemas.openxmlformats.org/officeDocument/2006/relationships/image" Target="../media/image92.svg"/><Relationship Id="rId12" Type="http://schemas.openxmlformats.org/officeDocument/2006/relationships/image" Target="../media/image97.png"/><Relationship Id="rId17" Type="http://schemas.openxmlformats.org/officeDocument/2006/relationships/image" Target="../media/image7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98.png"/><Relationship Id="rId20" Type="http://schemas.openxmlformats.org/officeDocument/2006/relationships/image" Target="../media/image100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1.png"/><Relationship Id="rId11" Type="http://schemas.openxmlformats.org/officeDocument/2006/relationships/image" Target="../media/image96.svg"/><Relationship Id="rId5" Type="http://schemas.openxmlformats.org/officeDocument/2006/relationships/image" Target="../media/image84.svg"/><Relationship Id="rId15" Type="http://schemas.openxmlformats.org/officeDocument/2006/relationships/image" Target="../media/image2.png"/><Relationship Id="rId10" Type="http://schemas.openxmlformats.org/officeDocument/2006/relationships/image" Target="../media/image95.png"/><Relationship Id="rId19" Type="http://schemas.openxmlformats.org/officeDocument/2006/relationships/image" Target="../media/image99.png"/><Relationship Id="rId4" Type="http://schemas.openxmlformats.org/officeDocument/2006/relationships/image" Target="../media/image83.png"/><Relationship Id="rId9" Type="http://schemas.openxmlformats.org/officeDocument/2006/relationships/image" Target="../media/image94.svg"/><Relationship Id="rId14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svg"/><Relationship Id="rId3" Type="http://schemas.openxmlformats.org/officeDocument/2006/relationships/image" Target="../media/image83.png"/><Relationship Id="rId7" Type="http://schemas.openxmlformats.org/officeDocument/2006/relationships/image" Target="../media/image107.png"/><Relationship Id="rId12" Type="http://schemas.openxmlformats.org/officeDocument/2006/relationships/image" Target="../media/image9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svg"/><Relationship Id="rId11" Type="http://schemas.openxmlformats.org/officeDocument/2006/relationships/image" Target="../media/image91.png"/><Relationship Id="rId5" Type="http://schemas.openxmlformats.org/officeDocument/2006/relationships/image" Target="../media/image105.png"/><Relationship Id="rId10" Type="http://schemas.openxmlformats.org/officeDocument/2006/relationships/image" Target="../media/image110.svg"/><Relationship Id="rId4" Type="http://schemas.openxmlformats.org/officeDocument/2006/relationships/image" Target="../media/image84.svg"/><Relationship Id="rId9" Type="http://schemas.openxmlformats.org/officeDocument/2006/relationships/image" Target="../media/image10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sv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sv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sv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sv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B429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"/>
          <p:cNvSpPr txBox="1">
            <a:spLocks noGrp="1"/>
          </p:cNvSpPr>
          <p:nvPr>
            <p:ph type="ctrTitle"/>
          </p:nvPr>
        </p:nvSpPr>
        <p:spPr>
          <a:xfrm>
            <a:off x="2569800" y="1831074"/>
            <a:ext cx="4004400" cy="95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Openbare vergadering</a:t>
            </a:r>
            <a:br>
              <a:rPr lang="en" sz="4000" dirty="0"/>
            </a:br>
            <a:r>
              <a:rPr lang="en" sz="4000" b="0" dirty="0"/>
              <a:t> </a:t>
            </a:r>
            <a:r>
              <a:rPr lang="en" sz="2000" b="0" dirty="0"/>
              <a:t>Dorpsraad Olland</a:t>
            </a:r>
            <a:endParaRPr sz="2000" b="0" dirty="0"/>
          </a:p>
        </p:txBody>
      </p:sp>
      <p:sp>
        <p:nvSpPr>
          <p:cNvPr id="168" name="Google Shape;168;p16"/>
          <p:cNvSpPr txBox="1">
            <a:spLocks noGrp="1"/>
          </p:cNvSpPr>
          <p:nvPr>
            <p:ph type="subTitle" idx="1"/>
          </p:nvPr>
        </p:nvSpPr>
        <p:spPr>
          <a:xfrm>
            <a:off x="2569800" y="4515966"/>
            <a:ext cx="400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m</a:t>
            </a:r>
            <a:r>
              <a:rPr lang="nl-NL" dirty="0" err="1"/>
              <a:t>aandag</a:t>
            </a:r>
            <a:r>
              <a:rPr lang="nl-NL" dirty="0"/>
              <a:t> 16 juni 2025</a:t>
            </a:r>
            <a:endParaRPr b="1" dirty="0"/>
          </a:p>
        </p:txBody>
      </p:sp>
      <p:sp>
        <p:nvSpPr>
          <p:cNvPr id="170" name="Google Shape;170;p16"/>
          <p:cNvSpPr>
            <a:spLocks noChangeAspect="1"/>
          </p:cNvSpPr>
          <p:nvPr/>
        </p:nvSpPr>
        <p:spPr>
          <a:xfrm>
            <a:off x="1331640" y="987574"/>
            <a:ext cx="812434" cy="738993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Afbeelding 2" descr="Afbeelding met Graphics, ontwerp&#10;&#10;Door AI gegenereerde inhoud is mogelijk onjuist.">
            <a:extLst>
              <a:ext uri="{FF2B5EF4-FFF2-40B4-BE49-F238E27FC236}">
                <a16:creationId xmlns:a16="http://schemas.microsoft.com/office/drawing/2014/main" id="{512304CD-B01C-D4E3-C9ED-4C7B36CC3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2910642"/>
            <a:ext cx="1212100" cy="1212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ACB4FE5-DFE8-2273-49EA-BE08C6863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3089063"/>
            <a:ext cx="1389793" cy="855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>
          <a:extLst>
            <a:ext uri="{FF2B5EF4-FFF2-40B4-BE49-F238E27FC236}">
              <a16:creationId xmlns:a16="http://schemas.microsoft.com/office/drawing/2014/main" id="{3E71B7FA-2E97-C77B-BC4E-09F161246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">
            <a:extLst>
              <a:ext uri="{FF2B5EF4-FFF2-40B4-BE49-F238E27FC236}">
                <a16:creationId xmlns:a16="http://schemas.microsoft.com/office/drawing/2014/main" id="{9507F84C-38E3-9B76-7981-6E23D104AE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76482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Agenda</a:t>
            </a:r>
            <a:endParaRPr dirty="0"/>
          </a:p>
        </p:txBody>
      </p:sp>
      <p:sp>
        <p:nvSpPr>
          <p:cNvPr id="157" name="Google Shape;157;p15">
            <a:extLst>
              <a:ext uri="{FF2B5EF4-FFF2-40B4-BE49-F238E27FC236}">
                <a16:creationId xmlns:a16="http://schemas.microsoft.com/office/drawing/2014/main" id="{B5F31CD0-04C7-2F9F-B4B2-02ABD7F0BE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</a:t>
            </a:r>
            <a:endParaRPr dirty="0"/>
          </a:p>
        </p:txBody>
      </p:sp>
      <p:sp>
        <p:nvSpPr>
          <p:cNvPr id="2" name="Google Shape;257;p23">
            <a:extLst>
              <a:ext uri="{FF2B5EF4-FFF2-40B4-BE49-F238E27FC236}">
                <a16:creationId xmlns:a16="http://schemas.microsoft.com/office/drawing/2014/main" id="{F68A9B50-33CC-D4B2-7A48-E97A5A94FC67}"/>
              </a:ext>
            </a:extLst>
          </p:cNvPr>
          <p:cNvSpPr txBox="1">
            <a:spLocks/>
          </p:cNvSpPr>
          <p:nvPr/>
        </p:nvSpPr>
        <p:spPr>
          <a:xfrm>
            <a:off x="985678" y="1177486"/>
            <a:ext cx="6250618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42950" lvl="1" indent="-28575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nl-NL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Welkom door de voorzitter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nl-NL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Financieel jaarverslag 2024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nl-NL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Jaarverslag en terugblik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nl-NL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Presentatie Dorpsvisie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nl-NL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Discussie en verdieping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nl-NL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Afsluiting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endParaRPr lang="nl-NL" sz="1600" dirty="0">
              <a:highlight>
                <a:srgbClr val="FFFF00"/>
              </a:highlight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grpSp>
        <p:nvGrpSpPr>
          <p:cNvPr id="3" name="Google Shape;158;p15">
            <a:extLst>
              <a:ext uri="{FF2B5EF4-FFF2-40B4-BE49-F238E27FC236}">
                <a16:creationId xmlns:a16="http://schemas.microsoft.com/office/drawing/2014/main" id="{42BE571D-C50E-793D-A29F-3068D3D30F71}"/>
              </a:ext>
            </a:extLst>
          </p:cNvPr>
          <p:cNvGrpSpPr/>
          <p:nvPr/>
        </p:nvGrpSpPr>
        <p:grpSpPr>
          <a:xfrm>
            <a:off x="7227977" y="2052723"/>
            <a:ext cx="1212302" cy="1038068"/>
            <a:chOff x="1934025" y="1001650"/>
            <a:chExt cx="415300" cy="355600"/>
          </a:xfrm>
        </p:grpSpPr>
        <p:sp>
          <p:nvSpPr>
            <p:cNvPr id="4" name="Google Shape;159;p15">
              <a:extLst>
                <a:ext uri="{FF2B5EF4-FFF2-40B4-BE49-F238E27FC236}">
                  <a16:creationId xmlns:a16="http://schemas.microsoft.com/office/drawing/2014/main" id="{1FC30F79-1B80-A855-16F7-DDCFBE145D53}"/>
                </a:ext>
              </a:extLst>
            </p:cNvPr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;p15">
              <a:extLst>
                <a:ext uri="{FF2B5EF4-FFF2-40B4-BE49-F238E27FC236}">
                  <a16:creationId xmlns:a16="http://schemas.microsoft.com/office/drawing/2014/main" id="{F2D54687-A650-8304-230F-8C559C1E6977}"/>
                </a:ext>
              </a:extLst>
            </p:cNvPr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1;p15">
              <a:extLst>
                <a:ext uri="{FF2B5EF4-FFF2-40B4-BE49-F238E27FC236}">
                  <a16:creationId xmlns:a16="http://schemas.microsoft.com/office/drawing/2014/main" id="{A3D8F537-E450-B0BD-0C80-67D3BCD683F4}"/>
                </a:ext>
              </a:extLst>
            </p:cNvPr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" name="Google Shape;162;p15">
              <a:extLst>
                <a:ext uri="{FF2B5EF4-FFF2-40B4-BE49-F238E27FC236}">
                  <a16:creationId xmlns:a16="http://schemas.microsoft.com/office/drawing/2014/main" id="{B17778F1-978C-C727-8417-D365CD5715D4}"/>
                </a:ext>
              </a:extLst>
            </p:cNvPr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952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" name="Afbeelding 7">
            <a:extLst>
              <a:ext uri="{FF2B5EF4-FFF2-40B4-BE49-F238E27FC236}">
                <a16:creationId xmlns:a16="http://schemas.microsoft.com/office/drawing/2014/main" id="{01BF22D5-1981-A17A-8B06-20FA76230F0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3919" y="1272364"/>
            <a:ext cx="1787164" cy="252770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84123F7-25FC-9986-414B-93A634F44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3445790"/>
            <a:ext cx="1520999" cy="93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Afgeronde rechthoek 4">
            <a:extLst>
              <a:ext uri="{FF2B5EF4-FFF2-40B4-BE49-F238E27FC236}">
                <a16:creationId xmlns:a16="http://schemas.microsoft.com/office/drawing/2014/main" id="{1963ACC6-2953-56FD-010D-7A45214EB782}"/>
              </a:ext>
            </a:extLst>
          </p:cNvPr>
          <p:cNvSpPr>
            <a:spLocks noChangeAspect="1"/>
          </p:cNvSpPr>
          <p:nvPr/>
        </p:nvSpPr>
        <p:spPr>
          <a:xfrm>
            <a:off x="4244306" y="3445790"/>
            <a:ext cx="1702124" cy="936000"/>
          </a:xfrm>
          <a:prstGeom prst="roundRect">
            <a:avLst/>
          </a:prstGeom>
          <a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4"/>
          </a:p>
        </p:txBody>
      </p:sp>
      <p:pic>
        <p:nvPicPr>
          <p:cNvPr id="13" name="Afbeelding 12" descr="Afbeelding met buitenshuis, gebouw, wolk, raam&#10;&#10;Door AI gegenereerde inhoud is mogelijk onjuist.">
            <a:extLst>
              <a:ext uri="{FF2B5EF4-FFF2-40B4-BE49-F238E27FC236}">
                <a16:creationId xmlns:a16="http://schemas.microsoft.com/office/drawing/2014/main" id="{3712A9BE-12EB-96FB-5857-2321CD870D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7847" y="3445790"/>
            <a:ext cx="1745187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547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>
          <a:extLst>
            <a:ext uri="{FF2B5EF4-FFF2-40B4-BE49-F238E27FC236}">
              <a16:creationId xmlns:a16="http://schemas.microsoft.com/office/drawing/2014/main" id="{DDEE1582-4A88-C0B7-354D-5B1CAE934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">
            <a:extLst>
              <a:ext uri="{FF2B5EF4-FFF2-40B4-BE49-F238E27FC236}">
                <a16:creationId xmlns:a16="http://schemas.microsoft.com/office/drawing/2014/main" id="{6019299D-0652-BC67-3B6D-C560189CF2C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2</a:t>
            </a:r>
            <a:endParaRPr dirty="0"/>
          </a:p>
        </p:txBody>
      </p:sp>
      <p:grpSp>
        <p:nvGrpSpPr>
          <p:cNvPr id="3" name="Google Shape;158;p15">
            <a:extLst>
              <a:ext uri="{FF2B5EF4-FFF2-40B4-BE49-F238E27FC236}">
                <a16:creationId xmlns:a16="http://schemas.microsoft.com/office/drawing/2014/main" id="{3ED3A5F5-4893-B808-C48C-FCD35AF89881}"/>
              </a:ext>
            </a:extLst>
          </p:cNvPr>
          <p:cNvGrpSpPr/>
          <p:nvPr/>
        </p:nvGrpSpPr>
        <p:grpSpPr>
          <a:xfrm>
            <a:off x="7227977" y="2052723"/>
            <a:ext cx="1212302" cy="1038068"/>
            <a:chOff x="1934025" y="1001650"/>
            <a:chExt cx="415300" cy="355600"/>
          </a:xfrm>
        </p:grpSpPr>
        <p:sp>
          <p:nvSpPr>
            <p:cNvPr id="4" name="Google Shape;159;p15">
              <a:extLst>
                <a:ext uri="{FF2B5EF4-FFF2-40B4-BE49-F238E27FC236}">
                  <a16:creationId xmlns:a16="http://schemas.microsoft.com/office/drawing/2014/main" id="{7093A520-FC21-F2D2-806F-5F6FF9CD6EB1}"/>
                </a:ext>
              </a:extLst>
            </p:cNvPr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;p15">
              <a:extLst>
                <a:ext uri="{FF2B5EF4-FFF2-40B4-BE49-F238E27FC236}">
                  <a16:creationId xmlns:a16="http://schemas.microsoft.com/office/drawing/2014/main" id="{C406DFDB-8415-9708-8ACA-BE6A15B7BCFE}"/>
                </a:ext>
              </a:extLst>
            </p:cNvPr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1;p15">
              <a:extLst>
                <a:ext uri="{FF2B5EF4-FFF2-40B4-BE49-F238E27FC236}">
                  <a16:creationId xmlns:a16="http://schemas.microsoft.com/office/drawing/2014/main" id="{ADEA39FB-4B0F-1FE7-B625-3569C335C743}"/>
                </a:ext>
              </a:extLst>
            </p:cNvPr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9525" cap="rnd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" name="Google Shape;162;p15">
              <a:extLst>
                <a:ext uri="{FF2B5EF4-FFF2-40B4-BE49-F238E27FC236}">
                  <a16:creationId xmlns:a16="http://schemas.microsoft.com/office/drawing/2014/main" id="{ECE72F9B-AF5E-4EF2-E54E-93A574C97261}"/>
                </a:ext>
              </a:extLst>
            </p:cNvPr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9525" cap="rnd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" name="Titel 1">
            <a:extLst>
              <a:ext uri="{FF2B5EF4-FFF2-40B4-BE49-F238E27FC236}">
                <a16:creationId xmlns:a16="http://schemas.microsoft.com/office/drawing/2014/main" id="{65F4EA07-11F9-EFDE-7F99-5A17718F2C20}"/>
              </a:ext>
            </a:extLst>
          </p:cNvPr>
          <p:cNvSpPr txBox="1">
            <a:spLocks/>
          </p:cNvSpPr>
          <p:nvPr/>
        </p:nvSpPr>
        <p:spPr>
          <a:xfrm>
            <a:off x="251521" y="17166"/>
            <a:ext cx="8640960" cy="806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nl-NL" dirty="0"/>
              <a:t>Financieel jaarverslag 2024</a:t>
            </a:r>
          </a:p>
        </p:txBody>
      </p:sp>
      <p:graphicFrame>
        <p:nvGraphicFramePr>
          <p:cNvPr id="10" name="Tabel 9">
            <a:extLst>
              <a:ext uri="{FF2B5EF4-FFF2-40B4-BE49-F238E27FC236}">
                <a16:creationId xmlns:a16="http://schemas.microsoft.com/office/drawing/2014/main" id="{DCF0ECB9-B7FC-4D43-8D16-202BB8091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457008"/>
              </p:ext>
            </p:extLst>
          </p:nvPr>
        </p:nvGraphicFramePr>
        <p:xfrm>
          <a:off x="305499" y="888348"/>
          <a:ext cx="8533002" cy="3688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3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35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4000">
                <a:tc gridSpan="2"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Inkomsten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l-N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0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Uitgaven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l-N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Subsidie dorps-</a:t>
                      </a:r>
                      <a:r>
                        <a:rPr lang="nl-NL" sz="1600" baseline="0" dirty="0">
                          <a:solidFill>
                            <a:schemeClr val="tx1"/>
                          </a:solidFill>
                        </a:rPr>
                        <a:t> wijkraden</a:t>
                      </a:r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€ 5.224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0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Bankkosten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€ 180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nl-NL" sz="1600" baseline="0" dirty="0">
                          <a:solidFill>
                            <a:schemeClr val="tx1"/>
                          </a:solidFill>
                        </a:rPr>
                        <a:t>Subsidie overig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€</a:t>
                      </a:r>
                      <a:r>
                        <a:rPr lang="nl-NL" sz="1600" baseline="0" dirty="0">
                          <a:solidFill>
                            <a:schemeClr val="tx1"/>
                          </a:solidFill>
                        </a:rPr>
                        <a:t> 3.750</a:t>
                      </a:r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00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Bestuur- en vergaderkosten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€ 2.367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Dorpsvisie</a:t>
                      </a:r>
                      <a:endParaRPr lang="nl-NL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€</a:t>
                      </a:r>
                      <a:r>
                        <a:rPr lang="nl-NL" sz="1600" baseline="0" dirty="0">
                          <a:solidFill>
                            <a:schemeClr val="tx1"/>
                          </a:solidFill>
                        </a:rPr>
                        <a:t> 22.356</a:t>
                      </a:r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00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Druk- en kopieerwerk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€ 125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Correctie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 € 32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0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Vakliteratuur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€ 45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0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Ondersteuningskosten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€ 123      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0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Subsidie uit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€ 2.249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585162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0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Overige kosten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€ 1.052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61246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0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baseline="0" dirty="0">
                          <a:solidFill>
                            <a:schemeClr val="tx1"/>
                          </a:solidFill>
                        </a:rPr>
                        <a:t>Dorpsvisie</a:t>
                      </a:r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€ 34.605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nl-NL" sz="1600" i="1" dirty="0">
                          <a:solidFill>
                            <a:schemeClr val="tx1"/>
                          </a:solidFill>
                        </a:rPr>
                        <a:t>Negatief saldo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i="1" dirty="0">
                          <a:solidFill>
                            <a:schemeClr val="tx1"/>
                          </a:solidFill>
                        </a:rPr>
                        <a:t>€ 9.384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0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600" i="1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NL" sz="1600" i="1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Totaal inkomsten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€ 40.946</a:t>
                      </a: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0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Totaal</a:t>
                      </a:r>
                      <a:r>
                        <a:rPr lang="nl-NL" sz="1600" baseline="0" dirty="0">
                          <a:solidFill>
                            <a:schemeClr val="tx1"/>
                          </a:solidFill>
                        </a:rPr>
                        <a:t> uitgaven</a:t>
                      </a:r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€</a:t>
                      </a:r>
                      <a:r>
                        <a:rPr lang="nl-NL" sz="1600" baseline="0" dirty="0">
                          <a:solidFill>
                            <a:schemeClr val="tx1"/>
                          </a:solidFill>
                        </a:rPr>
                        <a:t> 40.946</a:t>
                      </a:r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3" name="Afbeelding 12">
            <a:extLst>
              <a:ext uri="{FF2B5EF4-FFF2-40B4-BE49-F238E27FC236}">
                <a16:creationId xmlns:a16="http://schemas.microsoft.com/office/drawing/2014/main" id="{289642F2-C6C5-46D2-589F-3220C18F8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1682" y="131450"/>
            <a:ext cx="1389793" cy="855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07390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F45E80F-31C5-6D45-CA32-3BDD914AEE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3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14F381D4-B116-849F-389C-7D7CFEAD925B}"/>
              </a:ext>
            </a:extLst>
          </p:cNvPr>
          <p:cNvSpPr txBox="1">
            <a:spLocks/>
          </p:cNvSpPr>
          <p:nvPr/>
        </p:nvSpPr>
        <p:spPr>
          <a:xfrm>
            <a:off x="251520" y="-27402"/>
            <a:ext cx="8640960" cy="806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nl-NL" dirty="0"/>
              <a:t>Terugblik juni 2022 - mei 2025 </a:t>
            </a:r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A5E4F0B3-640E-3E3B-8F2B-52A0F8350D77}"/>
              </a:ext>
            </a:extLst>
          </p:cNvPr>
          <p:cNvSpPr/>
          <p:nvPr/>
        </p:nvSpPr>
        <p:spPr>
          <a:xfrm>
            <a:off x="485218" y="817764"/>
            <a:ext cx="3798749" cy="2493014"/>
          </a:xfrm>
          <a:prstGeom prst="roundRect">
            <a:avLst/>
          </a:prstGeom>
          <a:solidFill>
            <a:srgbClr val="A4B429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ysClr val="windowText" lastClr="000000"/>
                </a:solidFill>
              </a:rPr>
              <a:t>11 leden</a:t>
            </a:r>
          </a:p>
          <a:p>
            <a:pPr algn="ctr"/>
            <a:endParaRPr lang="nl-NL" b="1" i="1" dirty="0">
              <a:solidFill>
                <a:sysClr val="windowText" lastClr="000000"/>
              </a:solidFill>
            </a:endParaRPr>
          </a:p>
          <a:p>
            <a:pPr algn="ctr"/>
            <a:endParaRPr lang="nl-NL" b="1" i="1" dirty="0">
              <a:solidFill>
                <a:sysClr val="windowText" lastClr="000000"/>
              </a:solidFill>
            </a:endParaRPr>
          </a:p>
          <a:p>
            <a:pPr algn="ctr"/>
            <a:endParaRPr lang="nl-NL" b="1" i="1" dirty="0">
              <a:solidFill>
                <a:sysClr val="windowText" lastClr="000000"/>
              </a:solidFill>
            </a:endParaRPr>
          </a:p>
          <a:p>
            <a:pPr algn="ctr"/>
            <a:endParaRPr lang="nl-NL" b="1" i="1" dirty="0">
              <a:solidFill>
                <a:sysClr val="windowText" lastClr="000000"/>
              </a:solidFill>
            </a:endParaRPr>
          </a:p>
          <a:p>
            <a:pPr algn="ctr"/>
            <a:endParaRPr lang="nl-NL" b="1" i="1" dirty="0">
              <a:solidFill>
                <a:sysClr val="windowText" lastClr="000000"/>
              </a:solidFill>
            </a:endParaRPr>
          </a:p>
          <a:p>
            <a:pPr algn="ctr"/>
            <a:endParaRPr lang="nl-NL" b="1" i="1" dirty="0">
              <a:solidFill>
                <a:sysClr val="windowText" lastClr="000000"/>
              </a:solidFill>
            </a:endParaRPr>
          </a:p>
          <a:p>
            <a:pPr algn="ctr"/>
            <a:endParaRPr lang="nl-NL" b="1" i="1" dirty="0">
              <a:solidFill>
                <a:sysClr val="windowText" lastClr="000000"/>
              </a:solidFill>
            </a:endParaRPr>
          </a:p>
          <a:p>
            <a:pPr algn="ctr"/>
            <a:endParaRPr lang="nl-NL" b="1" i="1" dirty="0">
              <a:solidFill>
                <a:sysClr val="windowText" lastClr="000000"/>
              </a:solidFill>
            </a:endParaRPr>
          </a:p>
          <a:p>
            <a:pPr algn="ctr"/>
            <a:endParaRPr lang="nl-NL" i="1" dirty="0">
              <a:solidFill>
                <a:sysClr val="windowText" lastClr="000000"/>
              </a:solidFill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1A00FA96-B12C-17D2-24E6-1D467485A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482" y="1312212"/>
            <a:ext cx="540000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66C5F4E-E338-E82D-A05A-CF95B229B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8640" y="1312212"/>
            <a:ext cx="540000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B1D0EB4F-67B7-38E7-80F9-C5B0C3E13B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2656" y="1312212"/>
            <a:ext cx="540000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7A97CDA4-63F5-A878-F9B2-99CFD1B091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3571" y="1312212"/>
            <a:ext cx="540000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75CF9090-9341-4C90-6053-A1C7167B2A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482" y="1993650"/>
            <a:ext cx="540000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839158DB-C275-53D0-0E76-25C56BB502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8112" y="1993650"/>
            <a:ext cx="540000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A4CDC772-B47F-DD38-07C4-E9545BFE6A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29555" y="1993650"/>
            <a:ext cx="540000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F42AF647-F357-773C-120F-F336E413FC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25539" y="2643177"/>
            <a:ext cx="540000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184D0AE-CD87-2F18-2D51-0088832FFFDD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64567" y="2643177"/>
            <a:ext cx="540000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1D4FFA47-039C-EBB9-F1EC-8DEFED9656F4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13571" y="1993650"/>
            <a:ext cx="540000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13CEF3B7-C00E-5553-418D-18861AF5EB2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2413" y="2643177"/>
            <a:ext cx="539110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Rechthoek: afgeronde hoeken 26">
            <a:extLst>
              <a:ext uri="{FF2B5EF4-FFF2-40B4-BE49-F238E27FC236}">
                <a16:creationId xmlns:a16="http://schemas.microsoft.com/office/drawing/2014/main" id="{78DD35E8-11FE-8A24-4B91-EFAE0E81C7B2}"/>
              </a:ext>
            </a:extLst>
          </p:cNvPr>
          <p:cNvSpPr/>
          <p:nvPr/>
        </p:nvSpPr>
        <p:spPr>
          <a:xfrm>
            <a:off x="485219" y="3416424"/>
            <a:ext cx="1800000" cy="1595626"/>
          </a:xfrm>
          <a:prstGeom prst="roundRect">
            <a:avLst/>
          </a:prstGeom>
          <a:solidFill>
            <a:srgbClr val="A4B429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ysClr val="windowText" lastClr="000000"/>
                </a:solidFill>
              </a:rPr>
              <a:t>33 vergaderingen</a:t>
            </a:r>
          </a:p>
          <a:p>
            <a:pPr algn="ctr"/>
            <a:endParaRPr lang="nl-NL" sz="1200" b="1" i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i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i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i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i="1" dirty="0">
              <a:solidFill>
                <a:sysClr val="windowText" lastClr="000000"/>
              </a:solidFill>
            </a:endParaRPr>
          </a:p>
          <a:p>
            <a:pPr algn="ctr"/>
            <a:r>
              <a:rPr lang="nl-NL" sz="1100" i="1" dirty="0">
                <a:solidFill>
                  <a:sysClr val="windowText" lastClr="000000"/>
                </a:solidFill>
              </a:rPr>
              <a:t>1</a:t>
            </a:r>
            <a:r>
              <a:rPr lang="nl-NL" sz="1100" i="1" baseline="30000" dirty="0">
                <a:solidFill>
                  <a:sysClr val="windowText" lastClr="000000"/>
                </a:solidFill>
              </a:rPr>
              <a:t>e</a:t>
            </a:r>
            <a:r>
              <a:rPr lang="nl-NL" sz="1100" i="1" dirty="0">
                <a:solidFill>
                  <a:sysClr val="windowText" lastClr="000000"/>
                </a:solidFill>
              </a:rPr>
              <a:t> dinsdag v/d maand</a:t>
            </a:r>
          </a:p>
        </p:txBody>
      </p:sp>
      <p:pic>
        <p:nvPicPr>
          <p:cNvPr id="29" name="Graphic 28" descr="Vergadering silhouet">
            <a:extLst>
              <a:ext uri="{FF2B5EF4-FFF2-40B4-BE49-F238E27FC236}">
                <a16:creationId xmlns:a16="http://schemas.microsoft.com/office/drawing/2014/main" id="{E9E71C90-A3BD-DA9F-AAE8-12EBC4AD397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28670" y="3711122"/>
            <a:ext cx="914400" cy="914400"/>
          </a:xfrm>
          <a:prstGeom prst="rect">
            <a:avLst/>
          </a:prstGeom>
        </p:spPr>
      </p:pic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89224D5B-82C0-076C-5B5E-4810C10C6566}"/>
              </a:ext>
            </a:extLst>
          </p:cNvPr>
          <p:cNvSpPr/>
          <p:nvPr/>
        </p:nvSpPr>
        <p:spPr>
          <a:xfrm>
            <a:off x="2411968" y="3416424"/>
            <a:ext cx="1872000" cy="1595626"/>
          </a:xfrm>
          <a:prstGeom prst="roundRect">
            <a:avLst/>
          </a:prstGeom>
          <a:solidFill>
            <a:srgbClr val="A4B429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ysClr val="windowText" lastClr="000000"/>
                </a:solidFill>
              </a:rPr>
              <a:t>33 inloopspreekuren</a:t>
            </a:r>
          </a:p>
          <a:p>
            <a:pPr algn="ctr"/>
            <a:r>
              <a:rPr lang="nl-NL" sz="1200" dirty="0">
                <a:solidFill>
                  <a:sysClr val="windowText" lastClr="000000"/>
                </a:solidFill>
              </a:rPr>
              <a:t>i.s.m.</a:t>
            </a:r>
          </a:p>
          <a:p>
            <a:pPr algn="ctr"/>
            <a:endParaRPr lang="nl-NL" b="1" i="1" dirty="0">
              <a:solidFill>
                <a:sysClr val="windowText" lastClr="000000"/>
              </a:solidFill>
            </a:endParaRPr>
          </a:p>
          <a:p>
            <a:pPr algn="ctr"/>
            <a:endParaRPr lang="nl-NL" b="1" i="1" dirty="0">
              <a:solidFill>
                <a:sysClr val="windowText" lastClr="000000"/>
              </a:solidFill>
            </a:endParaRPr>
          </a:p>
          <a:p>
            <a:pPr algn="ctr"/>
            <a:endParaRPr lang="nl-NL" b="1" i="1" dirty="0">
              <a:solidFill>
                <a:sysClr val="windowText" lastClr="000000"/>
              </a:solidFill>
            </a:endParaRPr>
          </a:p>
          <a:p>
            <a:pPr algn="ctr"/>
            <a:endParaRPr lang="nl-NL" b="1" i="1" dirty="0">
              <a:solidFill>
                <a:sysClr val="windowText" lastClr="000000"/>
              </a:solidFill>
            </a:endParaRPr>
          </a:p>
          <a:p>
            <a:pPr algn="ctr"/>
            <a:r>
              <a:rPr lang="nl-NL" sz="1100" i="1" dirty="0">
                <a:solidFill>
                  <a:sysClr val="windowText" lastClr="000000"/>
                </a:solidFill>
              </a:rPr>
              <a:t>3</a:t>
            </a:r>
            <a:r>
              <a:rPr lang="nl-NL" sz="1100" i="1" baseline="30000" dirty="0">
                <a:solidFill>
                  <a:sysClr val="windowText" lastClr="000000"/>
                </a:solidFill>
              </a:rPr>
              <a:t>e</a:t>
            </a:r>
            <a:r>
              <a:rPr lang="nl-NL" sz="1100" i="1" dirty="0">
                <a:solidFill>
                  <a:sysClr val="windowText" lastClr="000000"/>
                </a:solidFill>
              </a:rPr>
              <a:t> maandag v/d maand</a:t>
            </a:r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057919E7-A01D-9602-B348-19B41F97AEFF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32387" y="4027851"/>
            <a:ext cx="549465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AC1D7280-9903-369A-F907-71323777CA19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60224" y="3921283"/>
            <a:ext cx="262746" cy="1857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639FA862-AD68-1ACD-29B4-742192733C1D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54015" y="4027851"/>
            <a:ext cx="538433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7" name="Rechthoek: afgeronde hoeken 36">
            <a:extLst>
              <a:ext uri="{FF2B5EF4-FFF2-40B4-BE49-F238E27FC236}">
                <a16:creationId xmlns:a16="http://schemas.microsoft.com/office/drawing/2014/main" id="{218E5BC1-F680-491A-B1F3-EC6D86097CB0}"/>
              </a:ext>
            </a:extLst>
          </p:cNvPr>
          <p:cNvSpPr/>
          <p:nvPr/>
        </p:nvSpPr>
        <p:spPr>
          <a:xfrm>
            <a:off x="4400826" y="817764"/>
            <a:ext cx="4200162" cy="41942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ysClr val="windowText" lastClr="000000"/>
                </a:solidFill>
              </a:rPr>
              <a:t>9 Activiteiten &amp; Bijeenkomsten voor inwoners</a:t>
            </a: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  <a:p>
            <a:pPr algn="ctr"/>
            <a:endParaRPr lang="nl-NL" sz="1200" b="1" dirty="0">
              <a:solidFill>
                <a:sysClr val="windowText" lastClr="000000"/>
              </a:solidFill>
            </a:endParaRPr>
          </a:p>
        </p:txBody>
      </p:sp>
      <p:pic>
        <p:nvPicPr>
          <p:cNvPr id="32" name="Afbeelding 31">
            <a:extLst>
              <a:ext uri="{FF2B5EF4-FFF2-40B4-BE49-F238E27FC236}">
                <a16:creationId xmlns:a16="http://schemas.microsoft.com/office/drawing/2014/main" id="{99F1F17B-A1C2-4DB6-33FD-4E6000476A0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01760" y="3890754"/>
            <a:ext cx="438225" cy="168548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A2F4BE99-9193-5C3D-F0BB-11AEED42E05C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8498" y="2825802"/>
            <a:ext cx="1540833" cy="9073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" name="Graphic 42" descr="Introductiepagina silhouet">
            <a:extLst>
              <a:ext uri="{FF2B5EF4-FFF2-40B4-BE49-F238E27FC236}">
                <a16:creationId xmlns:a16="http://schemas.microsoft.com/office/drawing/2014/main" id="{ADBF2E9B-4054-83E5-0978-13CA15C0B70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906320" y="2569104"/>
            <a:ext cx="506702" cy="506702"/>
          </a:xfrm>
          <a:prstGeom prst="rect">
            <a:avLst/>
          </a:prstGeom>
        </p:spPr>
      </p:pic>
      <p:pic>
        <p:nvPicPr>
          <p:cNvPr id="45" name="Afbeelding 44">
            <a:extLst>
              <a:ext uri="{FF2B5EF4-FFF2-40B4-BE49-F238E27FC236}">
                <a16:creationId xmlns:a16="http://schemas.microsoft.com/office/drawing/2014/main" id="{C0829769-0D68-158D-528A-D7B7C56A2B82}"/>
              </a:ext>
            </a:extLst>
          </p:cNvPr>
          <p:cNvPicPr>
            <a:picLocks noChangeAspect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1067" y="1419622"/>
            <a:ext cx="1649294" cy="9283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4" name="Graphic 43" descr="Vergrootglas silhouet">
            <a:extLst>
              <a:ext uri="{FF2B5EF4-FFF2-40B4-BE49-F238E27FC236}">
                <a16:creationId xmlns:a16="http://schemas.microsoft.com/office/drawing/2014/main" id="{389C4950-7ECE-2CE5-1B10-9E2DA28DA04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574908" y="2129209"/>
            <a:ext cx="576600" cy="576600"/>
          </a:xfrm>
          <a:prstGeom prst="rect">
            <a:avLst/>
          </a:prstGeom>
        </p:spPr>
      </p:pic>
      <p:pic>
        <p:nvPicPr>
          <p:cNvPr id="46" name="Afbeelding 45">
            <a:extLst>
              <a:ext uri="{FF2B5EF4-FFF2-40B4-BE49-F238E27FC236}">
                <a16:creationId xmlns:a16="http://schemas.microsoft.com/office/drawing/2014/main" id="{A3446E28-A31B-A181-DD66-F6C8D3A06D14}"/>
              </a:ext>
            </a:extLst>
          </p:cNvPr>
          <p:cNvPicPr>
            <a:picLocks noChangeAspect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2770" y="2819532"/>
            <a:ext cx="1353159" cy="8598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76A3A884-7E1B-61B5-B7E0-2ABC1DDFC0A0}"/>
              </a:ext>
            </a:extLst>
          </p:cNvPr>
          <p:cNvPicPr>
            <a:picLocks noChangeAspect="1"/>
          </p:cNvPicPr>
          <p:nvPr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80780" y="3339696"/>
            <a:ext cx="363980" cy="384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7" name="Afbeelding 46">
            <a:extLst>
              <a:ext uri="{FF2B5EF4-FFF2-40B4-BE49-F238E27FC236}">
                <a16:creationId xmlns:a16="http://schemas.microsoft.com/office/drawing/2014/main" id="{90F63FBA-8820-8197-C16E-BC443E60D961}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7343" y="4061789"/>
            <a:ext cx="1392300" cy="819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8" name="Afbeelding 47">
            <a:extLst>
              <a:ext uri="{FF2B5EF4-FFF2-40B4-BE49-F238E27FC236}">
                <a16:creationId xmlns:a16="http://schemas.microsoft.com/office/drawing/2014/main" id="{DE93FAB2-CACB-5A73-2300-0A394F893FAD}"/>
              </a:ext>
            </a:extLst>
          </p:cNvPr>
          <p:cNvPicPr>
            <a:picLocks noChangeAspect="1"/>
          </p:cNvPicPr>
          <p:nvPr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96245" y="3881349"/>
            <a:ext cx="460256" cy="3527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0" name="Afbeelding 49">
            <a:extLst>
              <a:ext uri="{FF2B5EF4-FFF2-40B4-BE49-F238E27FC236}">
                <a16:creationId xmlns:a16="http://schemas.microsoft.com/office/drawing/2014/main" id="{2DF86A5E-B812-E9F1-9A99-6DCEE8D631F0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9793" y="1488041"/>
            <a:ext cx="1353160" cy="8598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" name="Afbeelding 39" descr="Afbeelding met Graphics, ontwerp&#10;&#10;Door AI gegenereerde inhoud is mogelijk onjuist.">
            <a:extLst>
              <a:ext uri="{FF2B5EF4-FFF2-40B4-BE49-F238E27FC236}">
                <a16:creationId xmlns:a16="http://schemas.microsoft.com/office/drawing/2014/main" id="{9C9EFB4E-8FCB-461A-0F00-9D930F027E24}"/>
              </a:ext>
            </a:extLst>
          </p:cNvPr>
          <p:cNvPicPr>
            <a:picLocks noChangeAspect="1"/>
          </p:cNvPicPr>
          <p:nvPr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9089" y="1323312"/>
            <a:ext cx="407437" cy="407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55657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2DD5993-8197-F9C9-2C17-FBB6AD54EB0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4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C5FEFF1E-15AC-29D8-B23A-5360A54739E2}"/>
              </a:ext>
            </a:extLst>
          </p:cNvPr>
          <p:cNvSpPr txBox="1">
            <a:spLocks/>
          </p:cNvSpPr>
          <p:nvPr/>
        </p:nvSpPr>
        <p:spPr>
          <a:xfrm>
            <a:off x="251520" y="-27402"/>
            <a:ext cx="8640960" cy="806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nl-NL" dirty="0"/>
              <a:t>Terugblik juni 2022 - mei 2025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A7331D5-A1B4-3E90-C35B-22E1E3B1BA3B}"/>
              </a:ext>
            </a:extLst>
          </p:cNvPr>
          <p:cNvSpPr txBox="1"/>
          <p:nvPr/>
        </p:nvSpPr>
        <p:spPr>
          <a:xfrm>
            <a:off x="4917183" y="1413203"/>
            <a:ext cx="407169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Bouwen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Herinrichting </a:t>
            </a:r>
            <a:r>
              <a:rPr lang="nl-NL" dirty="0" err="1"/>
              <a:t>Ollandseweg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Kermis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De Beuk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Verkeersveiligheid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Welkomstpakketten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Dorpsschouw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Dorpsvisie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41A466D-A245-B28C-78B8-B00C0B88E637}"/>
              </a:ext>
            </a:extLst>
          </p:cNvPr>
          <p:cNvSpPr txBox="1"/>
          <p:nvPr/>
        </p:nvSpPr>
        <p:spPr>
          <a:xfrm>
            <a:off x="323528" y="889016"/>
            <a:ext cx="37946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50 tal gesprekken en bijeenkomsten met o.a.: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AA0C291-7EC6-6DD1-2706-F6305F6D67F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703" y="2070017"/>
            <a:ext cx="949040" cy="324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D398F1E-BCE7-8C3D-628B-729F71A0B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177" y="1498854"/>
            <a:ext cx="1101743" cy="3960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26D53BA9-516B-924D-A400-05D0CE2179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596" y="1333602"/>
            <a:ext cx="1445783" cy="504000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5A466BD3-07FF-12C0-347A-A40EFA36D819}"/>
              </a:ext>
            </a:extLst>
          </p:cNvPr>
          <p:cNvSpPr txBox="1"/>
          <p:nvPr/>
        </p:nvSpPr>
        <p:spPr>
          <a:xfrm>
            <a:off x="2427332" y="2589357"/>
            <a:ext cx="14702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dirty="0">
                <a:latin typeface="+mn-lt"/>
              </a:rPr>
              <a:t>(Buurt)verenigingen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D4B22E95-DFB2-A437-8F77-889CCAE0ACF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38495" y="2544881"/>
            <a:ext cx="780434" cy="5516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0FD1F0EF-EC2E-01B3-6A86-35CBED8BDC0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969" y="4273945"/>
            <a:ext cx="693001" cy="252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1A0657D3-07C1-A70B-5373-E2AAF193F6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596" y="4147945"/>
            <a:ext cx="1057689" cy="252000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B41E4829-6817-9143-E492-DA9C5777B5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5140" y="3673022"/>
            <a:ext cx="711000" cy="288000"/>
          </a:xfrm>
          <a:prstGeom prst="rect">
            <a:avLst/>
          </a:prstGeom>
        </p:spPr>
      </p:pic>
      <p:sp>
        <p:nvSpPr>
          <p:cNvPr id="24" name="Tekstvak 23">
            <a:extLst>
              <a:ext uri="{FF2B5EF4-FFF2-40B4-BE49-F238E27FC236}">
                <a16:creationId xmlns:a16="http://schemas.microsoft.com/office/drawing/2014/main" id="{C5AC7872-B3AD-6BB2-5414-C886C9192EBE}"/>
              </a:ext>
            </a:extLst>
          </p:cNvPr>
          <p:cNvSpPr txBox="1"/>
          <p:nvPr/>
        </p:nvSpPr>
        <p:spPr>
          <a:xfrm>
            <a:off x="2402151" y="3075197"/>
            <a:ext cx="14398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dirty="0">
                <a:latin typeface="+mn-lt"/>
              </a:rPr>
              <a:t>Dorps- en wijkraden</a:t>
            </a:r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B000F6CA-430C-A84D-12C2-7EF55A730D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34438" y="4685233"/>
            <a:ext cx="855881" cy="204210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0A1A24CA-24A2-F84A-52F4-48F0D2CA13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660" y="3034826"/>
            <a:ext cx="855881" cy="342352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7716FF56-13AA-9900-19A3-768FC70EF3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62376" y="4576450"/>
            <a:ext cx="331846" cy="269234"/>
          </a:xfrm>
          <a:prstGeom prst="rect">
            <a:avLst/>
          </a:prstGeom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18CE0082-FFF0-6253-8B91-E0510DEE0D8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9444" y="3635824"/>
            <a:ext cx="893015" cy="216000"/>
          </a:xfrm>
          <a:prstGeom prst="rect">
            <a:avLst/>
          </a:prstGeom>
        </p:spPr>
      </p:pic>
      <p:sp>
        <p:nvSpPr>
          <p:cNvPr id="33" name="Tekstvak 32">
            <a:extLst>
              <a:ext uri="{FF2B5EF4-FFF2-40B4-BE49-F238E27FC236}">
                <a16:creationId xmlns:a16="http://schemas.microsoft.com/office/drawing/2014/main" id="{34FA5DED-69F8-78DF-84CC-88397FE661D6}"/>
              </a:ext>
            </a:extLst>
          </p:cNvPr>
          <p:cNvSpPr txBox="1"/>
          <p:nvPr/>
        </p:nvSpPr>
        <p:spPr>
          <a:xfrm>
            <a:off x="4538833" y="889016"/>
            <a:ext cx="22028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Op de agenda stond o.a.:</a:t>
            </a:r>
          </a:p>
        </p:txBody>
      </p:sp>
      <p:pic>
        <p:nvPicPr>
          <p:cNvPr id="34" name="Afbeelding 33">
            <a:extLst>
              <a:ext uri="{FF2B5EF4-FFF2-40B4-BE49-F238E27FC236}">
                <a16:creationId xmlns:a16="http://schemas.microsoft.com/office/drawing/2014/main" id="{C8B47807-7ABC-7608-2986-E2811DAD792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44835" y="1947966"/>
            <a:ext cx="985267" cy="665721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5EB2D564-DFDB-9027-C868-BB1D192E5338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5792" y="1592465"/>
            <a:ext cx="1157883" cy="521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35B63454-66C9-AF56-FA30-B7DD9F408566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08026" y="2579478"/>
            <a:ext cx="702318" cy="806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Afbeelding 36">
            <a:extLst>
              <a:ext uri="{FF2B5EF4-FFF2-40B4-BE49-F238E27FC236}">
                <a16:creationId xmlns:a16="http://schemas.microsoft.com/office/drawing/2014/main" id="{2DFF767F-85FB-9ED2-945E-FDE65D0D5B4A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5860" y="2269077"/>
            <a:ext cx="1287828" cy="724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1D935891-EEDF-D009-1B05-91F2EC411C15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7683" y="3805108"/>
            <a:ext cx="1287828" cy="857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EF9D68D5-C006-3D7F-7E07-B66603DA62F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238581" y="3651870"/>
            <a:ext cx="293859" cy="56420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1D9FBEE-44FA-6CEA-D42C-8F70B4E6A38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609170" y="3237332"/>
            <a:ext cx="663146" cy="25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591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DC0004F-491F-8F27-52EB-7B51D0F6D70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5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139BE09A-5889-74A0-2670-FB8EAD538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303043"/>
            <a:ext cx="6491064" cy="683100"/>
          </a:xfrm>
        </p:spPr>
        <p:txBody>
          <a:bodyPr/>
          <a:lstStyle/>
          <a:p>
            <a:r>
              <a:rPr lang="nl-NL" dirty="0"/>
              <a:t>Presentatie Dorpsvisie</a:t>
            </a:r>
          </a:p>
        </p:txBody>
      </p:sp>
      <p:sp>
        <p:nvSpPr>
          <p:cNvPr id="17" name="Google Shape;257;p23">
            <a:extLst>
              <a:ext uri="{FF2B5EF4-FFF2-40B4-BE49-F238E27FC236}">
                <a16:creationId xmlns:a16="http://schemas.microsoft.com/office/drawing/2014/main" id="{546BB093-D122-5ED6-83BE-6668508425E3}"/>
              </a:ext>
            </a:extLst>
          </p:cNvPr>
          <p:cNvSpPr txBox="1">
            <a:spLocks/>
          </p:cNvSpPr>
          <p:nvPr/>
        </p:nvSpPr>
        <p:spPr>
          <a:xfrm>
            <a:off x="4754060" y="1646102"/>
            <a:ext cx="426508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42950" lvl="1" indent="-28575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nl-NL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Het proces in het kort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nl-NL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Highlight voor alle kleine kernen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nl-NL" sz="1600" dirty="0" err="1">
                <a:latin typeface="Poppins Light" panose="00000400000000000000" pitchFamily="2" charset="0"/>
                <a:cs typeface="Poppins Light" panose="00000400000000000000" pitchFamily="2" charset="0"/>
              </a:rPr>
              <a:t>Highlights</a:t>
            </a:r>
            <a:r>
              <a:rPr lang="nl-NL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 Olland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nl-NL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Aandacht in de media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r>
              <a:rPr lang="nl-NL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Het vervolg …</a:t>
            </a:r>
          </a:p>
          <a:p>
            <a:pPr marL="742950" lvl="1" indent="-28575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endParaRPr lang="nl-NL" sz="1600" dirty="0"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742950" lvl="1" indent="-285750">
              <a:buClr>
                <a:schemeClr val="dk1"/>
              </a:buClr>
              <a:buSzPts val="1100"/>
              <a:buFont typeface="Courier New" panose="02070309020205020404" pitchFamily="49" charset="0"/>
              <a:buChar char="o"/>
            </a:pPr>
            <a:endParaRPr lang="nl-NL" sz="1600" dirty="0">
              <a:highlight>
                <a:srgbClr val="FFFF00"/>
              </a:highlight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ED33A682-FDF3-880E-E81F-0D4DD49C9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193141"/>
            <a:ext cx="4320480" cy="30713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4522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"/>
          <p:cNvSpPr txBox="1">
            <a:spLocks noGrp="1"/>
          </p:cNvSpPr>
          <p:nvPr>
            <p:ph type="title"/>
          </p:nvPr>
        </p:nvSpPr>
        <p:spPr>
          <a:xfrm>
            <a:off x="457200" y="232466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Het proces in het kort</a:t>
            </a:r>
            <a:endParaRPr dirty="0"/>
          </a:p>
        </p:txBody>
      </p:sp>
      <p:sp>
        <p:nvSpPr>
          <p:cNvPr id="157" name="Google Shape;157;p15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6</a:t>
            </a:r>
            <a:endParaRPr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0679027B-0AF4-3A2B-4E3D-D9842E17A4C5}"/>
              </a:ext>
            </a:extLst>
          </p:cNvPr>
          <p:cNvSpPr/>
          <p:nvPr/>
        </p:nvSpPr>
        <p:spPr>
          <a:xfrm>
            <a:off x="395536" y="1131590"/>
            <a:ext cx="2592288" cy="1152128"/>
          </a:xfrm>
          <a:prstGeom prst="roundRect">
            <a:avLst/>
          </a:prstGeom>
          <a:solidFill>
            <a:srgbClr val="FBCCA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>
                <a:solidFill>
                  <a:sysClr val="windowText" lastClr="000000"/>
                </a:solidFill>
              </a:rPr>
              <a:t>Voorbereiding &amp; Aanpak</a:t>
            </a:r>
          </a:p>
          <a:p>
            <a:pPr algn="ctr"/>
            <a:r>
              <a:rPr lang="nl-NL" i="1" dirty="0">
                <a:solidFill>
                  <a:sysClr val="windowText" lastClr="000000"/>
                </a:solidFill>
              </a:rPr>
              <a:t>juni 2023 – januari 2024</a:t>
            </a: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91007541-ABE6-FB20-AC4C-AEA84D0164E8}"/>
              </a:ext>
            </a:extLst>
          </p:cNvPr>
          <p:cNvSpPr/>
          <p:nvPr/>
        </p:nvSpPr>
        <p:spPr>
          <a:xfrm>
            <a:off x="3279688" y="1131590"/>
            <a:ext cx="2592288" cy="1152128"/>
          </a:xfrm>
          <a:prstGeom prst="roundRect">
            <a:avLst/>
          </a:prstGeom>
          <a:solidFill>
            <a:srgbClr val="C7E2C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>
                <a:solidFill>
                  <a:sysClr val="windowText" lastClr="000000"/>
                </a:solidFill>
              </a:rPr>
              <a:t>Participatie</a:t>
            </a:r>
          </a:p>
          <a:p>
            <a:pPr algn="ctr"/>
            <a:r>
              <a:rPr lang="nl-NL" i="1" dirty="0">
                <a:solidFill>
                  <a:sysClr val="windowText" lastClr="000000"/>
                </a:solidFill>
              </a:rPr>
              <a:t>februari 2024 – mei 2024</a:t>
            </a: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DF8B512C-3D7A-8162-B889-BE4E0B29B1B1}"/>
              </a:ext>
            </a:extLst>
          </p:cNvPr>
          <p:cNvSpPr/>
          <p:nvPr/>
        </p:nvSpPr>
        <p:spPr>
          <a:xfrm>
            <a:off x="6097259" y="1131590"/>
            <a:ext cx="2592288" cy="1152128"/>
          </a:xfrm>
          <a:prstGeom prst="roundRect">
            <a:avLst/>
          </a:prstGeom>
          <a:solidFill>
            <a:srgbClr val="F3A9B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>
                <a:solidFill>
                  <a:sysClr val="windowText" lastClr="000000"/>
                </a:solidFill>
              </a:rPr>
              <a:t>Uitwerking</a:t>
            </a:r>
          </a:p>
          <a:p>
            <a:pPr algn="ctr"/>
            <a:r>
              <a:rPr lang="nl-NL" i="1" dirty="0">
                <a:solidFill>
                  <a:sysClr val="windowText" lastClr="000000"/>
                </a:solidFill>
              </a:rPr>
              <a:t>juni 2024 – april 2025</a:t>
            </a:r>
            <a:endParaRPr lang="nl-NL" dirty="0">
              <a:solidFill>
                <a:sysClr val="windowText" lastClr="000000"/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87571C3-9B71-6A6F-BDF3-A135BDC88D82}"/>
              </a:ext>
            </a:extLst>
          </p:cNvPr>
          <p:cNvSpPr txBox="1"/>
          <p:nvPr/>
        </p:nvSpPr>
        <p:spPr>
          <a:xfrm>
            <a:off x="539552" y="4698523"/>
            <a:ext cx="2592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Kick-off december 2023</a:t>
            </a:r>
          </a:p>
        </p:txBody>
      </p:sp>
      <p:pic>
        <p:nvPicPr>
          <p:cNvPr id="4" name="Graphic 3" descr="Voetbal silhouet">
            <a:extLst>
              <a:ext uri="{FF2B5EF4-FFF2-40B4-BE49-F238E27FC236}">
                <a16:creationId xmlns:a16="http://schemas.microsoft.com/office/drawing/2014/main" id="{E1772F31-0ADF-9678-559C-3734BE547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05461" y="4079606"/>
            <a:ext cx="648000" cy="64800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B4B0AFCC-E037-8E26-4C7F-D0CD2C0A74AE}"/>
              </a:ext>
            </a:extLst>
          </p:cNvPr>
          <p:cNvSpPr txBox="1"/>
          <p:nvPr/>
        </p:nvSpPr>
        <p:spPr>
          <a:xfrm>
            <a:off x="455439" y="3098474"/>
            <a:ext cx="1120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Aanleiding</a:t>
            </a:r>
          </a:p>
        </p:txBody>
      </p:sp>
      <p:pic>
        <p:nvPicPr>
          <p:cNvPr id="8" name="Graphic 7" descr="Ontkiemen van zaad silhouet">
            <a:extLst>
              <a:ext uri="{FF2B5EF4-FFF2-40B4-BE49-F238E27FC236}">
                <a16:creationId xmlns:a16="http://schemas.microsoft.com/office/drawing/2014/main" id="{B00B8723-4DED-FCDF-4069-D6AF2302A4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8765" y="2243374"/>
            <a:ext cx="914400" cy="91440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E2AD8F9D-5FEA-BB2B-FC84-93365D71254C}"/>
              </a:ext>
            </a:extLst>
          </p:cNvPr>
          <p:cNvSpPr txBox="1"/>
          <p:nvPr/>
        </p:nvSpPr>
        <p:spPr>
          <a:xfrm>
            <a:off x="971600" y="3201238"/>
            <a:ext cx="19025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Gesprekken adviesbureaus en financiering</a:t>
            </a:r>
          </a:p>
        </p:txBody>
      </p:sp>
      <p:pic>
        <p:nvPicPr>
          <p:cNvPr id="10" name="Graphic 9" descr="Chatten silhouet">
            <a:extLst>
              <a:ext uri="{FF2B5EF4-FFF2-40B4-BE49-F238E27FC236}">
                <a16:creationId xmlns:a16="http://schemas.microsoft.com/office/drawing/2014/main" id="{396415F1-7856-2F2C-7635-1BCE14BC5A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66945" y="2412141"/>
            <a:ext cx="792000" cy="7920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95ACE443-06B7-A4DF-FA91-95F9D4600D1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704" y="3834037"/>
            <a:ext cx="1528380" cy="690783"/>
          </a:xfrm>
          <a:prstGeom prst="rect">
            <a:avLst/>
          </a:prstGeom>
        </p:spPr>
      </p:pic>
      <p:pic>
        <p:nvPicPr>
          <p:cNvPr id="12" name="Afbeelding 11" descr="Afbeelding met Lettertype, typografie, Graphics, symbool&#10;&#10;Automatisch gegenereerde beschrijving">
            <a:extLst>
              <a:ext uri="{FF2B5EF4-FFF2-40B4-BE49-F238E27FC236}">
                <a16:creationId xmlns:a16="http://schemas.microsoft.com/office/drawing/2014/main" id="{988F83E2-3CDD-068A-A091-7849C9AC77EE}"/>
              </a:ext>
            </a:extLst>
          </p:cNvPr>
          <p:cNvPicPr/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2095" y="2478061"/>
            <a:ext cx="1039810" cy="400991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A92C8309-59DE-82DE-2F05-A098FA848717}"/>
              </a:ext>
            </a:extLst>
          </p:cNvPr>
          <p:cNvSpPr txBox="1"/>
          <p:nvPr/>
        </p:nvSpPr>
        <p:spPr>
          <a:xfrm>
            <a:off x="3446148" y="2955809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Visie vóór en dóór inwoners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1EDD9D8-A73B-22EA-D965-35789936BBDC}"/>
              </a:ext>
            </a:extLst>
          </p:cNvPr>
          <p:cNvSpPr txBox="1"/>
          <p:nvPr/>
        </p:nvSpPr>
        <p:spPr>
          <a:xfrm>
            <a:off x="3387700" y="4515966"/>
            <a:ext cx="2368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Bekende geluiden, </a:t>
            </a:r>
          </a:p>
          <a:p>
            <a:pPr algn="ctr"/>
            <a:r>
              <a:rPr lang="nl-NL" dirty="0"/>
              <a:t>maar ook nieuwe inzichten</a:t>
            </a:r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4E6F2187-6608-055F-F3F7-82F8FB32CE66}"/>
              </a:ext>
            </a:extLst>
          </p:cNvPr>
          <p:cNvSpPr/>
          <p:nvPr/>
        </p:nvSpPr>
        <p:spPr>
          <a:xfrm>
            <a:off x="3254811" y="3926361"/>
            <a:ext cx="814557" cy="517597"/>
          </a:xfrm>
          <a:prstGeom prst="roundRect">
            <a:avLst/>
          </a:prstGeom>
          <a:blipFill dpi="0" rotWithShape="1"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227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4"/>
          </a:p>
        </p:txBody>
      </p:sp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25477CA1-FB44-C79F-0D16-B26D25902316}"/>
              </a:ext>
            </a:extLst>
          </p:cNvPr>
          <p:cNvSpPr/>
          <p:nvPr/>
        </p:nvSpPr>
        <p:spPr>
          <a:xfrm>
            <a:off x="4159370" y="3324009"/>
            <a:ext cx="1762494" cy="1119949"/>
          </a:xfrm>
          <a:prstGeom prst="roundRect">
            <a:avLst/>
          </a:prstGeom>
          <a:blipFill dpi="0" rotWithShape="1"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4"/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2981BA9E-089E-CCCF-7025-02F256331403}"/>
              </a:ext>
            </a:extLst>
          </p:cNvPr>
          <p:cNvSpPr/>
          <p:nvPr/>
        </p:nvSpPr>
        <p:spPr>
          <a:xfrm>
            <a:off x="3254811" y="3324009"/>
            <a:ext cx="814556" cy="517597"/>
          </a:xfrm>
          <a:prstGeom prst="roundRect">
            <a:avLst/>
          </a:prstGeom>
          <a:blipFill dpi="0" rotWithShape="1">
            <a:blip r:embed="rId13" cstate="hq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4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189BE5F2-FF5F-7F63-756A-FF812F4CBB3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93128" y="4142984"/>
            <a:ext cx="792549" cy="560881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59E22B38-CD94-4453-0128-77EB03C2B347}"/>
              </a:ext>
            </a:extLst>
          </p:cNvPr>
          <p:cNvSpPr txBox="1"/>
          <p:nvPr/>
        </p:nvSpPr>
        <p:spPr>
          <a:xfrm>
            <a:off x="6224795" y="4544102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Presentatie aan gemeentelijke overheid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1F57D084-C3C2-C03E-87A6-1C80309E8E83}"/>
              </a:ext>
            </a:extLst>
          </p:cNvPr>
          <p:cNvSpPr txBox="1"/>
          <p:nvPr/>
        </p:nvSpPr>
        <p:spPr>
          <a:xfrm>
            <a:off x="7155523" y="2482798"/>
            <a:ext cx="20238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Bouwstenensessies opgehaalde participatie-input </a:t>
            </a: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0A90A9C2-2A4B-F8C8-4837-2FB2CF5F24F0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2507" y="2534409"/>
            <a:ext cx="867664" cy="650748"/>
          </a:xfrm>
          <a:prstGeom prst="rect">
            <a:avLst/>
          </a:prstGeom>
        </p:spPr>
      </p:pic>
      <p:sp>
        <p:nvSpPr>
          <p:cNvPr id="24" name="Tekstvak 23">
            <a:extLst>
              <a:ext uri="{FF2B5EF4-FFF2-40B4-BE49-F238E27FC236}">
                <a16:creationId xmlns:a16="http://schemas.microsoft.com/office/drawing/2014/main" id="{C03F3D88-BDF7-E178-F252-2328471CBCF1}"/>
              </a:ext>
            </a:extLst>
          </p:cNvPr>
          <p:cNvSpPr txBox="1"/>
          <p:nvPr/>
        </p:nvSpPr>
        <p:spPr>
          <a:xfrm>
            <a:off x="6097259" y="3420469"/>
            <a:ext cx="1643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Reviewen en finetunen van definitieve versie</a:t>
            </a:r>
          </a:p>
          <a:p>
            <a:endParaRPr lang="nl-NL" dirty="0"/>
          </a:p>
        </p:txBody>
      </p:sp>
      <p:pic>
        <p:nvPicPr>
          <p:cNvPr id="25" name="Picture 6" descr="Geen alternatieve tekst opgegeven voor deze afbeelding">
            <a:extLst>
              <a:ext uri="{FF2B5EF4-FFF2-40B4-BE49-F238E27FC236}">
                <a16:creationId xmlns:a16="http://schemas.microsoft.com/office/drawing/2014/main" id="{097EBC90-01C0-994F-7179-E72F0F58B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9400" y="3668807"/>
            <a:ext cx="1162966" cy="775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Graphic 25" descr="Pen silhouet">
            <a:extLst>
              <a:ext uri="{FF2B5EF4-FFF2-40B4-BE49-F238E27FC236}">
                <a16:creationId xmlns:a16="http://schemas.microsoft.com/office/drawing/2014/main" id="{25ACD20D-64FC-4EDE-A9BB-C1F51273C51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291250" y="3206940"/>
            <a:ext cx="648000" cy="64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>
          <a:extLst>
            <a:ext uri="{FF2B5EF4-FFF2-40B4-BE49-F238E27FC236}">
              <a16:creationId xmlns:a16="http://schemas.microsoft.com/office/drawing/2014/main" id="{38AEC56D-3787-6591-870D-04E68AC32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">
            <a:extLst>
              <a:ext uri="{FF2B5EF4-FFF2-40B4-BE49-F238E27FC236}">
                <a16:creationId xmlns:a16="http://schemas.microsoft.com/office/drawing/2014/main" id="{542DA608-6FA8-2830-D3DA-A4447D6966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76482"/>
            <a:ext cx="7931224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Highlight voor alle kleine kernen</a:t>
            </a:r>
            <a:endParaRPr lang="nl-NL" dirty="0"/>
          </a:p>
        </p:txBody>
      </p:sp>
      <p:sp>
        <p:nvSpPr>
          <p:cNvPr id="157" name="Google Shape;157;p15">
            <a:extLst>
              <a:ext uri="{FF2B5EF4-FFF2-40B4-BE49-F238E27FC236}">
                <a16:creationId xmlns:a16="http://schemas.microsoft.com/office/drawing/2014/main" id="{2F74CB36-6EF5-0953-CEDB-71AA7ECED8E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7</a:t>
            </a:r>
          </a:p>
        </p:txBody>
      </p:sp>
      <p:cxnSp>
        <p:nvCxnSpPr>
          <p:cNvPr id="9" name="Verbindingslijn: gekromd 8">
            <a:extLst>
              <a:ext uri="{FF2B5EF4-FFF2-40B4-BE49-F238E27FC236}">
                <a16:creationId xmlns:a16="http://schemas.microsoft.com/office/drawing/2014/main" id="{8DCB654B-AD7C-FF62-18D3-E6F09B18FEDF}"/>
              </a:ext>
            </a:extLst>
          </p:cNvPr>
          <p:cNvCxnSpPr>
            <a:cxnSpLocks/>
          </p:cNvCxnSpPr>
          <p:nvPr/>
        </p:nvCxnSpPr>
        <p:spPr>
          <a:xfrm rot="10800000">
            <a:off x="2120772" y="2448408"/>
            <a:ext cx="854064" cy="420297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Verbindingslijn: gekromd 10">
            <a:extLst>
              <a:ext uri="{FF2B5EF4-FFF2-40B4-BE49-F238E27FC236}">
                <a16:creationId xmlns:a16="http://schemas.microsoft.com/office/drawing/2014/main" id="{968BDBCA-BEC7-F756-9BCE-D580078E366A}"/>
              </a:ext>
            </a:extLst>
          </p:cNvPr>
          <p:cNvCxnSpPr>
            <a:cxnSpLocks/>
            <a:endCxn id="24" idx="2"/>
          </p:cNvCxnSpPr>
          <p:nvPr/>
        </p:nvCxnSpPr>
        <p:spPr>
          <a:xfrm rot="16200000" flipV="1">
            <a:off x="3790716" y="1636364"/>
            <a:ext cx="469529" cy="35161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Verbindingslijn: gekromd 18">
            <a:extLst>
              <a:ext uri="{FF2B5EF4-FFF2-40B4-BE49-F238E27FC236}">
                <a16:creationId xmlns:a16="http://schemas.microsoft.com/office/drawing/2014/main" id="{424A15EB-C8CC-C6F8-07D7-D9BF02DB35A0}"/>
              </a:ext>
            </a:extLst>
          </p:cNvPr>
          <p:cNvCxnSpPr>
            <a:cxnSpLocks/>
          </p:cNvCxnSpPr>
          <p:nvPr/>
        </p:nvCxnSpPr>
        <p:spPr>
          <a:xfrm>
            <a:off x="4138155" y="3328738"/>
            <a:ext cx="1069403" cy="89919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vak 20">
            <a:extLst>
              <a:ext uri="{FF2B5EF4-FFF2-40B4-BE49-F238E27FC236}">
                <a16:creationId xmlns:a16="http://schemas.microsoft.com/office/drawing/2014/main" id="{451650EF-5A26-A0E5-DBDB-4280A53D717B}"/>
              </a:ext>
            </a:extLst>
          </p:cNvPr>
          <p:cNvSpPr txBox="1"/>
          <p:nvPr/>
        </p:nvSpPr>
        <p:spPr>
          <a:xfrm>
            <a:off x="7596336" y="332873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Leefbaarheid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3D082026-AACF-CC3C-AFFE-960E61868FD1}"/>
              </a:ext>
            </a:extLst>
          </p:cNvPr>
          <p:cNvSpPr txBox="1"/>
          <p:nvPr/>
        </p:nvSpPr>
        <p:spPr>
          <a:xfrm>
            <a:off x="2589535" y="1054184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Gevolgen van +15 jaar </a:t>
            </a:r>
          </a:p>
          <a:p>
            <a:pPr algn="ctr"/>
            <a:r>
              <a:rPr lang="nl-NL" dirty="0"/>
              <a:t>(bijna) NIET bouwen	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6EC60E64-8352-B99F-D320-5D29A574DB13}"/>
              </a:ext>
            </a:extLst>
          </p:cNvPr>
          <p:cNvSpPr txBox="1"/>
          <p:nvPr/>
        </p:nvSpPr>
        <p:spPr>
          <a:xfrm>
            <a:off x="428940" y="2480817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Actief grondbeleid!</a:t>
            </a:r>
          </a:p>
          <a:p>
            <a:endParaRPr lang="nl-NL" dirty="0"/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2C8B6EA6-031D-1AA8-B345-40410C88EAF9}"/>
              </a:ext>
            </a:extLst>
          </p:cNvPr>
          <p:cNvSpPr txBox="1"/>
          <p:nvPr/>
        </p:nvSpPr>
        <p:spPr>
          <a:xfrm>
            <a:off x="7017834" y="3076626"/>
            <a:ext cx="1415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Levendigheid</a:t>
            </a:r>
          </a:p>
          <a:p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422A56BF-D45E-F34F-4E0C-A3725AFBE692}"/>
              </a:ext>
            </a:extLst>
          </p:cNvPr>
          <p:cNvSpPr txBox="1"/>
          <p:nvPr/>
        </p:nvSpPr>
        <p:spPr>
          <a:xfrm>
            <a:off x="6431776" y="2769872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Levensvatbaarheid	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DFACED1-7AAD-0C19-5D43-9AC3A2B4FE28}"/>
              </a:ext>
            </a:extLst>
          </p:cNvPr>
          <p:cNvSpPr txBox="1"/>
          <p:nvPr/>
        </p:nvSpPr>
        <p:spPr>
          <a:xfrm>
            <a:off x="4138155" y="4565603"/>
            <a:ext cx="407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Continue bouwproces van ± 10 woningen p/jaar!</a:t>
            </a:r>
          </a:p>
          <a:p>
            <a:endParaRPr lang="nl-NL" dirty="0"/>
          </a:p>
        </p:txBody>
      </p:sp>
      <p:cxnSp>
        <p:nvCxnSpPr>
          <p:cNvPr id="10" name="Verbindingslijn: gekromd 9">
            <a:extLst>
              <a:ext uri="{FF2B5EF4-FFF2-40B4-BE49-F238E27FC236}">
                <a16:creationId xmlns:a16="http://schemas.microsoft.com/office/drawing/2014/main" id="{6D3C21AF-13F7-2C28-9D96-6BA77073BAD2}"/>
              </a:ext>
            </a:extLst>
          </p:cNvPr>
          <p:cNvCxnSpPr>
            <a:cxnSpLocks/>
          </p:cNvCxnSpPr>
          <p:nvPr/>
        </p:nvCxnSpPr>
        <p:spPr>
          <a:xfrm rot="10800000" flipV="1">
            <a:off x="2448796" y="3328738"/>
            <a:ext cx="1481559" cy="94041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0DF86F44-CCFA-17F7-8472-DC578306A57D}"/>
              </a:ext>
            </a:extLst>
          </p:cNvPr>
          <p:cNvSpPr txBox="1"/>
          <p:nvPr/>
        </p:nvSpPr>
        <p:spPr>
          <a:xfrm>
            <a:off x="437130" y="3651870"/>
            <a:ext cx="32403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- Betaalbare woningen</a:t>
            </a:r>
          </a:p>
          <a:p>
            <a:r>
              <a:rPr lang="nl-NL" dirty="0"/>
              <a:t>- Mix van woningtypes</a:t>
            </a:r>
          </a:p>
          <a:p>
            <a:r>
              <a:rPr lang="nl-NL" dirty="0"/>
              <a:t>- Jong en Oud</a:t>
            </a:r>
          </a:p>
          <a:p>
            <a:r>
              <a:rPr lang="nl-NL" dirty="0"/>
              <a:t>- Nieuwe inwoners nodig voor groei</a:t>
            </a:r>
          </a:p>
          <a:p>
            <a:r>
              <a:rPr lang="nl-NL" dirty="0"/>
              <a:t>- Voorrangsregeling eigen inwoners</a:t>
            </a:r>
          </a:p>
          <a:p>
            <a:r>
              <a:rPr lang="nl-NL" dirty="0"/>
              <a:t>- CPO en/of zelfbouwprojecten</a:t>
            </a:r>
          </a:p>
          <a:p>
            <a:endParaRPr lang="nl-NL" dirty="0"/>
          </a:p>
        </p:txBody>
      </p:sp>
      <p:pic>
        <p:nvPicPr>
          <p:cNvPr id="23" name="Graphic 22" descr="Ballonnen silhouet">
            <a:extLst>
              <a:ext uri="{FF2B5EF4-FFF2-40B4-BE49-F238E27FC236}">
                <a16:creationId xmlns:a16="http://schemas.microsoft.com/office/drawing/2014/main" id="{90BBD576-17E4-407E-7587-666F15DB1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3575" y="1175965"/>
            <a:ext cx="1566461" cy="1566461"/>
          </a:xfrm>
          <a:prstGeom prst="rect">
            <a:avLst/>
          </a:prstGeom>
        </p:spPr>
      </p:pic>
      <p:sp>
        <p:nvSpPr>
          <p:cNvPr id="27" name="Tekstvak 26">
            <a:extLst>
              <a:ext uri="{FF2B5EF4-FFF2-40B4-BE49-F238E27FC236}">
                <a16:creationId xmlns:a16="http://schemas.microsoft.com/office/drawing/2014/main" id="{C6590320-2500-02B1-48FB-C44DF8FF5CA5}"/>
              </a:ext>
            </a:extLst>
          </p:cNvPr>
          <p:cNvSpPr txBox="1"/>
          <p:nvPr/>
        </p:nvSpPr>
        <p:spPr>
          <a:xfrm>
            <a:off x="7225689" y="1740188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latin typeface="Comic Sans MS" panose="030F0702030302020204" pitchFamily="66" charset="0"/>
              </a:rPr>
              <a:t>L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522B029A-3FEC-A52C-D728-D73C8A5ACEA9}"/>
              </a:ext>
            </a:extLst>
          </p:cNvPr>
          <p:cNvSpPr txBox="1"/>
          <p:nvPr/>
        </p:nvSpPr>
        <p:spPr>
          <a:xfrm>
            <a:off x="7748644" y="155848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latin typeface="Comic Sans MS" panose="030F0702030302020204" pitchFamily="66" charset="0"/>
              </a:rPr>
              <a:t>L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F9160504-CAC3-E243-E0B0-E2708527CF6F}"/>
              </a:ext>
            </a:extLst>
          </p:cNvPr>
          <p:cNvSpPr txBox="1"/>
          <p:nvPr/>
        </p:nvSpPr>
        <p:spPr>
          <a:xfrm>
            <a:off x="7352743" y="1196711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latin typeface="Comic Sans MS" panose="030F0702030302020204" pitchFamily="66" charset="0"/>
              </a:rPr>
              <a:t>L</a:t>
            </a:r>
          </a:p>
        </p:txBody>
      </p:sp>
      <p:cxnSp>
        <p:nvCxnSpPr>
          <p:cNvPr id="30" name="Verbindingslijn: gekromd 29">
            <a:extLst>
              <a:ext uri="{FF2B5EF4-FFF2-40B4-BE49-F238E27FC236}">
                <a16:creationId xmlns:a16="http://schemas.microsoft.com/office/drawing/2014/main" id="{16E1DED8-24CF-3FF6-52FC-0D169329536C}"/>
              </a:ext>
            </a:extLst>
          </p:cNvPr>
          <p:cNvCxnSpPr>
            <a:cxnSpLocks/>
          </p:cNvCxnSpPr>
          <p:nvPr/>
        </p:nvCxnSpPr>
        <p:spPr>
          <a:xfrm flipV="1">
            <a:off x="5802504" y="2005416"/>
            <a:ext cx="829227" cy="64807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Graphic 40" descr="Lijndiagram silhouet">
            <a:extLst>
              <a:ext uri="{FF2B5EF4-FFF2-40B4-BE49-F238E27FC236}">
                <a16:creationId xmlns:a16="http://schemas.microsoft.com/office/drawing/2014/main" id="{F4F93098-D576-747A-591A-3FE7BB3A7A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91649" y="3711376"/>
            <a:ext cx="925468" cy="925468"/>
          </a:xfrm>
          <a:prstGeom prst="rect">
            <a:avLst/>
          </a:prstGeom>
        </p:spPr>
      </p:pic>
      <p:pic>
        <p:nvPicPr>
          <p:cNvPr id="43" name="Graphic 42" descr="Vrouw met wandelstok silhouet">
            <a:extLst>
              <a:ext uri="{FF2B5EF4-FFF2-40B4-BE49-F238E27FC236}">
                <a16:creationId xmlns:a16="http://schemas.microsoft.com/office/drawing/2014/main" id="{D435910E-84BD-10AD-954A-9647B269F5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32821" y="1022966"/>
            <a:ext cx="576000" cy="576000"/>
          </a:xfrm>
          <a:prstGeom prst="rect">
            <a:avLst/>
          </a:prstGeom>
        </p:spPr>
      </p:pic>
      <p:pic>
        <p:nvPicPr>
          <p:cNvPr id="60" name="Graphic 59" descr="Man en vrouw silhouet">
            <a:extLst>
              <a:ext uri="{FF2B5EF4-FFF2-40B4-BE49-F238E27FC236}">
                <a16:creationId xmlns:a16="http://schemas.microsoft.com/office/drawing/2014/main" id="{144F5FFE-7707-64BA-8054-32E916C673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43432" y="1003967"/>
            <a:ext cx="576000" cy="576000"/>
          </a:xfrm>
          <a:prstGeom prst="rect">
            <a:avLst/>
          </a:prstGeom>
        </p:spPr>
      </p:pic>
      <p:pic>
        <p:nvPicPr>
          <p:cNvPr id="62" name="Graphic 61" descr="Kaart met speld silhouet">
            <a:extLst>
              <a:ext uri="{FF2B5EF4-FFF2-40B4-BE49-F238E27FC236}">
                <a16:creationId xmlns:a16="http://schemas.microsoft.com/office/drawing/2014/main" id="{44264D52-799C-8CBA-8580-291758A09E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8567" y="1740967"/>
            <a:ext cx="830783" cy="830783"/>
          </a:xfrm>
          <a:prstGeom prst="rect">
            <a:avLst/>
          </a:prstGeom>
        </p:spPr>
      </p:pic>
      <p:pic>
        <p:nvPicPr>
          <p:cNvPr id="132" name="Graphic 131" descr="Gezin met twee kinderen silhouet">
            <a:extLst>
              <a:ext uri="{FF2B5EF4-FFF2-40B4-BE49-F238E27FC236}">
                <a16:creationId xmlns:a16="http://schemas.microsoft.com/office/drawing/2014/main" id="{39A4F547-49CC-4F20-F73F-D64B7265E51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56472" y="914184"/>
            <a:ext cx="756000" cy="756000"/>
          </a:xfrm>
          <a:prstGeom prst="rect">
            <a:avLst/>
          </a:prstGeom>
        </p:spPr>
      </p:pic>
      <p:pic>
        <p:nvPicPr>
          <p:cNvPr id="141" name="Graphic 140" descr="Schuur silhouet">
            <a:extLst>
              <a:ext uri="{FF2B5EF4-FFF2-40B4-BE49-F238E27FC236}">
                <a16:creationId xmlns:a16="http://schemas.microsoft.com/office/drawing/2014/main" id="{A57885A7-DE3F-A906-87EF-0265DCEFF97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48704" y="3003878"/>
            <a:ext cx="720000" cy="720000"/>
          </a:xfrm>
          <a:prstGeom prst="rect">
            <a:avLst/>
          </a:prstGeom>
        </p:spPr>
      </p:pic>
      <p:pic>
        <p:nvPicPr>
          <p:cNvPr id="143" name="Graphic 142" descr="Huis silhouet">
            <a:extLst>
              <a:ext uri="{FF2B5EF4-FFF2-40B4-BE49-F238E27FC236}">
                <a16:creationId xmlns:a16="http://schemas.microsoft.com/office/drawing/2014/main" id="{47C915B6-E6B1-E04C-87EF-B1A9C1E7F87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95536" y="3003878"/>
            <a:ext cx="720000" cy="720000"/>
          </a:xfrm>
          <a:prstGeom prst="rect">
            <a:avLst/>
          </a:prstGeom>
        </p:spPr>
      </p:pic>
      <p:pic>
        <p:nvPicPr>
          <p:cNvPr id="145" name="Graphic 144" descr="Stad silhouet">
            <a:extLst>
              <a:ext uri="{FF2B5EF4-FFF2-40B4-BE49-F238E27FC236}">
                <a16:creationId xmlns:a16="http://schemas.microsoft.com/office/drawing/2014/main" id="{C09F3B1E-A10E-1B1A-7044-3E2A5114CB3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8331" y="3003878"/>
            <a:ext cx="720000" cy="720000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870BB140-9734-4EF3-0C09-3AB63CE1BEFD}"/>
              </a:ext>
            </a:extLst>
          </p:cNvPr>
          <p:cNvSpPr/>
          <p:nvPr/>
        </p:nvSpPr>
        <p:spPr>
          <a:xfrm>
            <a:off x="2843808" y="1779662"/>
            <a:ext cx="3192955" cy="1728192"/>
          </a:xfrm>
          <a:prstGeom prst="roundRect">
            <a:avLst/>
          </a:prstGeom>
          <a:solidFill>
            <a:srgbClr val="95DAF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 dirty="0">
                <a:solidFill>
                  <a:schemeClr val="tx1"/>
                </a:solidFill>
              </a:rPr>
              <a:t>Bouwen, bouwen, bouwen</a:t>
            </a:r>
          </a:p>
          <a:p>
            <a:pPr algn="ctr"/>
            <a:endParaRPr lang="nl-NL" sz="2400" b="1" dirty="0">
              <a:solidFill>
                <a:schemeClr val="tx1"/>
              </a:solidFill>
            </a:endParaRPr>
          </a:p>
        </p:txBody>
      </p:sp>
      <p:pic>
        <p:nvPicPr>
          <p:cNvPr id="6" name="Graphic 5" descr="Hamer silhouet">
            <a:extLst>
              <a:ext uri="{FF2B5EF4-FFF2-40B4-BE49-F238E27FC236}">
                <a16:creationId xmlns:a16="http://schemas.microsoft.com/office/drawing/2014/main" id="{93A72CCB-25E1-8820-D862-2284BF33703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184104" y="2751879"/>
            <a:ext cx="648000" cy="648000"/>
          </a:xfrm>
          <a:prstGeom prst="rect">
            <a:avLst/>
          </a:prstGeom>
        </p:spPr>
      </p:pic>
      <p:pic>
        <p:nvPicPr>
          <p:cNvPr id="147" name="Graphic 146" descr="Emmer met schep silhouet">
            <a:extLst>
              <a:ext uri="{FF2B5EF4-FFF2-40B4-BE49-F238E27FC236}">
                <a16:creationId xmlns:a16="http://schemas.microsoft.com/office/drawing/2014/main" id="{14678435-12E4-824A-B82F-1B71BB03537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970891" y="25825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8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>
          <a:extLst>
            <a:ext uri="{FF2B5EF4-FFF2-40B4-BE49-F238E27FC236}">
              <a16:creationId xmlns:a16="http://schemas.microsoft.com/office/drawing/2014/main" id="{3CD9B8E3-A143-296F-2412-8C2166557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">
            <a:extLst>
              <a:ext uri="{FF2B5EF4-FFF2-40B4-BE49-F238E27FC236}">
                <a16:creationId xmlns:a16="http://schemas.microsoft.com/office/drawing/2014/main" id="{88526A5E-E9CA-7984-70EC-CBA7F69630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76482"/>
            <a:ext cx="7931224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Highlights Olland</a:t>
            </a:r>
            <a:endParaRPr dirty="0"/>
          </a:p>
        </p:txBody>
      </p:sp>
      <p:sp>
        <p:nvSpPr>
          <p:cNvPr id="157" name="Google Shape;157;p15">
            <a:extLst>
              <a:ext uri="{FF2B5EF4-FFF2-40B4-BE49-F238E27FC236}">
                <a16:creationId xmlns:a16="http://schemas.microsoft.com/office/drawing/2014/main" id="{51F5AB1E-22EB-E510-C768-5028B042FE2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8</a:t>
            </a:r>
            <a:endParaRPr dirty="0"/>
          </a:p>
        </p:txBody>
      </p:sp>
      <p:pic>
        <p:nvPicPr>
          <p:cNvPr id="5" name="Afbeelding 4" descr="Afbeelding met Graphics, ontwerp&#10;&#10;Door AI gegenereerde inhoud is mogelijk onjuist.">
            <a:extLst>
              <a:ext uri="{FF2B5EF4-FFF2-40B4-BE49-F238E27FC236}">
                <a16:creationId xmlns:a16="http://schemas.microsoft.com/office/drawing/2014/main" id="{8CFECDBD-568A-18F4-478C-3858D81B2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2000" y="1851870"/>
            <a:ext cx="1800000" cy="18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Graphic 7" descr="Huis silhouet">
            <a:extLst>
              <a:ext uri="{FF2B5EF4-FFF2-40B4-BE49-F238E27FC236}">
                <a16:creationId xmlns:a16="http://schemas.microsoft.com/office/drawing/2014/main" id="{0F56C269-7DAE-C059-89E0-D90EE1F409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57217" y="3299948"/>
            <a:ext cx="720080" cy="720080"/>
          </a:xfrm>
          <a:prstGeom prst="rect">
            <a:avLst/>
          </a:prstGeom>
        </p:spPr>
      </p:pic>
      <p:pic>
        <p:nvPicPr>
          <p:cNvPr id="14" name="Graphic 13" descr="Loofboom silhouet">
            <a:extLst>
              <a:ext uri="{FF2B5EF4-FFF2-40B4-BE49-F238E27FC236}">
                <a16:creationId xmlns:a16="http://schemas.microsoft.com/office/drawing/2014/main" id="{3837D13F-43B9-301B-2108-97B09D50A7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86466" y="3423520"/>
            <a:ext cx="720000" cy="720000"/>
          </a:xfrm>
          <a:prstGeom prst="rect">
            <a:avLst/>
          </a:prstGeom>
        </p:spPr>
      </p:pic>
      <p:pic>
        <p:nvPicPr>
          <p:cNvPr id="18" name="Graphic 17" descr="Weegschalen van gerechtigheid silhouet">
            <a:extLst>
              <a:ext uri="{FF2B5EF4-FFF2-40B4-BE49-F238E27FC236}">
                <a16:creationId xmlns:a16="http://schemas.microsoft.com/office/drawing/2014/main" id="{15D76186-0F89-BDCA-1B1D-CB1A379840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35465" y="3454509"/>
            <a:ext cx="914400" cy="914400"/>
          </a:xfrm>
          <a:prstGeom prst="rect">
            <a:avLst/>
          </a:prstGeom>
        </p:spPr>
      </p:pic>
      <p:pic>
        <p:nvPicPr>
          <p:cNvPr id="22" name="Graphic 21" descr="Koe silhouet">
            <a:extLst>
              <a:ext uri="{FF2B5EF4-FFF2-40B4-BE49-F238E27FC236}">
                <a16:creationId xmlns:a16="http://schemas.microsoft.com/office/drawing/2014/main" id="{5BAFADE2-0FE2-62FF-D4E9-9ED4985D2A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77842" y="2939988"/>
            <a:ext cx="720000" cy="720000"/>
          </a:xfrm>
          <a:prstGeom prst="rect">
            <a:avLst/>
          </a:prstGeom>
        </p:spPr>
      </p:pic>
      <p:sp>
        <p:nvSpPr>
          <p:cNvPr id="23" name="Tekstvak 22">
            <a:extLst>
              <a:ext uri="{FF2B5EF4-FFF2-40B4-BE49-F238E27FC236}">
                <a16:creationId xmlns:a16="http://schemas.microsoft.com/office/drawing/2014/main" id="{27611DBF-F7AA-718A-E2AA-3615B8E21838}"/>
              </a:ext>
            </a:extLst>
          </p:cNvPr>
          <p:cNvSpPr txBox="1"/>
          <p:nvPr/>
        </p:nvSpPr>
        <p:spPr>
          <a:xfrm>
            <a:off x="5969690" y="4277154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Balans ‘Natuur – woningbouw – (agrarische) bedrijvigheid’</a:t>
            </a:r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A752521F-3A6C-4B0E-CBF6-A6E81063757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337364"/>
            <a:ext cx="1659360" cy="1239086"/>
          </a:xfrm>
          <a:prstGeom prst="rect">
            <a:avLst/>
          </a:prstGeom>
        </p:spPr>
      </p:pic>
      <p:sp>
        <p:nvSpPr>
          <p:cNvPr id="50" name="Tekstvak 49">
            <a:extLst>
              <a:ext uri="{FF2B5EF4-FFF2-40B4-BE49-F238E27FC236}">
                <a16:creationId xmlns:a16="http://schemas.microsoft.com/office/drawing/2014/main" id="{FB803108-0A49-2DE1-9DA4-CC3D029B2754}"/>
              </a:ext>
            </a:extLst>
          </p:cNvPr>
          <p:cNvSpPr txBox="1"/>
          <p:nvPr/>
        </p:nvSpPr>
        <p:spPr>
          <a:xfrm>
            <a:off x="737534" y="4500921"/>
            <a:ext cx="1908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Behouden weekmarkt en lokale horeca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76567390-D1F4-C1A7-BBFF-014657171A2E}"/>
              </a:ext>
            </a:extLst>
          </p:cNvPr>
          <p:cNvSpPr txBox="1"/>
          <p:nvPr/>
        </p:nvSpPr>
        <p:spPr>
          <a:xfrm>
            <a:off x="6307409" y="1504273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Betrekken van diverse groep inwoners (jeugd/nieuwe inwoners)</a:t>
            </a: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6AC3D7D9-10A1-0265-CDC6-29669F1BDECC}"/>
              </a:ext>
            </a:extLst>
          </p:cNvPr>
          <p:cNvSpPr txBox="1"/>
          <p:nvPr/>
        </p:nvSpPr>
        <p:spPr>
          <a:xfrm>
            <a:off x="2803889" y="4446431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Dorpsschouw:</a:t>
            </a:r>
            <a:br>
              <a:rPr lang="nl-NL" dirty="0"/>
            </a:br>
            <a:r>
              <a:rPr lang="nl-NL" dirty="0"/>
              <a:t>signaleren verbeteringen</a:t>
            </a:r>
            <a:endParaRPr lang="nl-NL" dirty="0">
              <a:highlight>
                <a:srgbClr val="FFFF00"/>
              </a:highlight>
            </a:endParaRPr>
          </a:p>
        </p:txBody>
      </p:sp>
      <p:pic>
        <p:nvPicPr>
          <p:cNvPr id="32" name="Graphic 31" descr="Vergrootglas silhouet">
            <a:extLst>
              <a:ext uri="{FF2B5EF4-FFF2-40B4-BE49-F238E27FC236}">
                <a16:creationId xmlns:a16="http://schemas.microsoft.com/office/drawing/2014/main" id="{C5020587-5EA7-DC56-A162-FBF0336D027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04013" y="3940068"/>
            <a:ext cx="576600" cy="576600"/>
          </a:xfrm>
          <a:prstGeom prst="rect">
            <a:avLst/>
          </a:prstGeom>
        </p:spPr>
      </p:pic>
      <p:sp>
        <p:nvSpPr>
          <p:cNvPr id="33" name="Tekstvak 32">
            <a:extLst>
              <a:ext uri="{FF2B5EF4-FFF2-40B4-BE49-F238E27FC236}">
                <a16:creationId xmlns:a16="http://schemas.microsoft.com/office/drawing/2014/main" id="{1A9E78EA-2027-6AA9-35B6-65DC5FE476F9}"/>
              </a:ext>
            </a:extLst>
          </p:cNvPr>
          <p:cNvSpPr txBox="1"/>
          <p:nvPr/>
        </p:nvSpPr>
        <p:spPr>
          <a:xfrm>
            <a:off x="6091000" y="2228700"/>
            <a:ext cx="2987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Samenwerking (buurt)verenigingen en netwerk vrijwilligers</a:t>
            </a: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BF4DB612-63A5-833F-F29C-B6343FD28C29}"/>
              </a:ext>
            </a:extLst>
          </p:cNvPr>
          <p:cNvSpPr txBox="1"/>
          <p:nvPr/>
        </p:nvSpPr>
        <p:spPr>
          <a:xfrm>
            <a:off x="3291828" y="961462"/>
            <a:ext cx="3186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Aantrekkelijk dorp voor gezinnen, ouderen en mensen van buiten Olland</a:t>
            </a:r>
          </a:p>
        </p:txBody>
      </p:sp>
      <p:cxnSp>
        <p:nvCxnSpPr>
          <p:cNvPr id="37" name="Verbindingslijn: gekromd 36">
            <a:extLst>
              <a:ext uri="{FF2B5EF4-FFF2-40B4-BE49-F238E27FC236}">
                <a16:creationId xmlns:a16="http://schemas.microsoft.com/office/drawing/2014/main" id="{5A540F37-A66E-45A8-D20E-103472F8E182}"/>
              </a:ext>
            </a:extLst>
          </p:cNvPr>
          <p:cNvCxnSpPr>
            <a:cxnSpLocks/>
          </p:cNvCxnSpPr>
          <p:nvPr/>
        </p:nvCxnSpPr>
        <p:spPr>
          <a:xfrm rot="10800000" flipV="1">
            <a:off x="2631454" y="3256094"/>
            <a:ext cx="932434" cy="59851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Verbindingslijn: gekromd 37">
            <a:extLst>
              <a:ext uri="{FF2B5EF4-FFF2-40B4-BE49-F238E27FC236}">
                <a16:creationId xmlns:a16="http://schemas.microsoft.com/office/drawing/2014/main" id="{CC1734BF-3BED-EE9E-1347-DC79AF178356}"/>
              </a:ext>
            </a:extLst>
          </p:cNvPr>
          <p:cNvCxnSpPr>
            <a:cxnSpLocks/>
            <a:stCxn id="5" idx="2"/>
          </p:cNvCxnSpPr>
          <p:nvPr/>
        </p:nvCxnSpPr>
        <p:spPr>
          <a:xfrm rot="5400000">
            <a:off x="4301501" y="3773181"/>
            <a:ext cx="391810" cy="14918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Verbindingslijn: gekromd 39">
            <a:extLst>
              <a:ext uri="{FF2B5EF4-FFF2-40B4-BE49-F238E27FC236}">
                <a16:creationId xmlns:a16="http://schemas.microsoft.com/office/drawing/2014/main" id="{6476C7B0-9BEA-4559-2C80-795FDF040E4D}"/>
              </a:ext>
            </a:extLst>
          </p:cNvPr>
          <p:cNvCxnSpPr>
            <a:cxnSpLocks/>
          </p:cNvCxnSpPr>
          <p:nvPr/>
        </p:nvCxnSpPr>
        <p:spPr>
          <a:xfrm>
            <a:off x="5532492" y="3562617"/>
            <a:ext cx="511211" cy="361092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Verbindingslijn: gekromd 41">
            <a:extLst>
              <a:ext uri="{FF2B5EF4-FFF2-40B4-BE49-F238E27FC236}">
                <a16:creationId xmlns:a16="http://schemas.microsoft.com/office/drawing/2014/main" id="{431308E3-5C2D-EF9A-ECE4-7BB50E7C5777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5580111" y="2490310"/>
            <a:ext cx="510889" cy="16574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Verbindingslijn: gekromd 43">
            <a:extLst>
              <a:ext uri="{FF2B5EF4-FFF2-40B4-BE49-F238E27FC236}">
                <a16:creationId xmlns:a16="http://schemas.microsoft.com/office/drawing/2014/main" id="{D529A04E-4865-CFAD-8473-65384399F02B}"/>
              </a:ext>
            </a:extLst>
          </p:cNvPr>
          <p:cNvCxnSpPr>
            <a:cxnSpLocks/>
            <a:endCxn id="36" idx="2"/>
          </p:cNvCxnSpPr>
          <p:nvPr/>
        </p:nvCxnSpPr>
        <p:spPr>
          <a:xfrm rot="5400000" flipH="1" flipV="1">
            <a:off x="4660054" y="1540645"/>
            <a:ext cx="281201" cy="169277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kstvak 45">
            <a:extLst>
              <a:ext uri="{FF2B5EF4-FFF2-40B4-BE49-F238E27FC236}">
                <a16:creationId xmlns:a16="http://schemas.microsoft.com/office/drawing/2014/main" id="{8C811632-DEF2-A7BF-3532-23D9A1372719}"/>
              </a:ext>
            </a:extLst>
          </p:cNvPr>
          <p:cNvSpPr txBox="1"/>
          <p:nvPr/>
        </p:nvSpPr>
        <p:spPr>
          <a:xfrm>
            <a:off x="246127" y="2087348"/>
            <a:ext cx="26790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Basis van voorzieningen voor verschillende levensfases (kinderopvang-school-hulp-informele zorg)</a:t>
            </a:r>
          </a:p>
        </p:txBody>
      </p:sp>
      <p:cxnSp>
        <p:nvCxnSpPr>
          <p:cNvPr id="47" name="Verbindingslijn: gekromd 46">
            <a:extLst>
              <a:ext uri="{FF2B5EF4-FFF2-40B4-BE49-F238E27FC236}">
                <a16:creationId xmlns:a16="http://schemas.microsoft.com/office/drawing/2014/main" id="{6E2A6513-84E2-506E-6F6A-A8458EB2EF6F}"/>
              </a:ext>
            </a:extLst>
          </p:cNvPr>
          <p:cNvCxnSpPr>
            <a:cxnSpLocks/>
          </p:cNvCxnSpPr>
          <p:nvPr/>
        </p:nvCxnSpPr>
        <p:spPr>
          <a:xfrm rot="10800000">
            <a:off x="2825480" y="2406464"/>
            <a:ext cx="738409" cy="165287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Afbeelding 55">
            <a:extLst>
              <a:ext uri="{FF2B5EF4-FFF2-40B4-BE49-F238E27FC236}">
                <a16:creationId xmlns:a16="http://schemas.microsoft.com/office/drawing/2014/main" id="{69FE1DEA-CA6A-8CB9-DD70-AB2520AC291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83816" y="602332"/>
            <a:ext cx="988051" cy="608032"/>
          </a:xfrm>
          <a:prstGeom prst="rect">
            <a:avLst/>
          </a:prstGeom>
        </p:spPr>
      </p:pic>
      <p:cxnSp>
        <p:nvCxnSpPr>
          <p:cNvPr id="60" name="Verbindingslijn: gekromd 59">
            <a:extLst>
              <a:ext uri="{FF2B5EF4-FFF2-40B4-BE49-F238E27FC236}">
                <a16:creationId xmlns:a16="http://schemas.microsoft.com/office/drawing/2014/main" id="{8D4C4893-99F7-3FC7-A512-6F94587B2A52}"/>
              </a:ext>
            </a:extLst>
          </p:cNvPr>
          <p:cNvCxnSpPr>
            <a:cxnSpLocks/>
            <a:endCxn id="29" idx="1"/>
          </p:cNvCxnSpPr>
          <p:nvPr/>
        </p:nvCxnSpPr>
        <p:spPr>
          <a:xfrm flipV="1">
            <a:off x="5472000" y="1765883"/>
            <a:ext cx="835409" cy="41719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Afbeelding 62">
            <a:extLst>
              <a:ext uri="{FF2B5EF4-FFF2-40B4-BE49-F238E27FC236}">
                <a16:creationId xmlns:a16="http://schemas.microsoft.com/office/drawing/2014/main" id="{CB6F228C-6033-86AC-9282-52801CE29B4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677" y="1089418"/>
            <a:ext cx="1562987" cy="847661"/>
          </a:xfrm>
          <a:prstGeom prst="rect">
            <a:avLst/>
          </a:prstGeom>
        </p:spPr>
      </p:pic>
      <p:pic>
        <p:nvPicPr>
          <p:cNvPr id="135" name="Graphic 134" descr="Vrouw met wandelstok silhouet">
            <a:extLst>
              <a:ext uri="{FF2B5EF4-FFF2-40B4-BE49-F238E27FC236}">
                <a16:creationId xmlns:a16="http://schemas.microsoft.com/office/drawing/2014/main" id="{579A2A37-6547-449F-2BC2-D889A557AC5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567179" y="1278080"/>
            <a:ext cx="673224" cy="673224"/>
          </a:xfrm>
          <a:prstGeom prst="rect">
            <a:avLst/>
          </a:prstGeom>
        </p:spPr>
      </p:pic>
      <p:pic>
        <p:nvPicPr>
          <p:cNvPr id="137" name="Graphic 136" descr="Gezin met zoon silhouet">
            <a:extLst>
              <a:ext uri="{FF2B5EF4-FFF2-40B4-BE49-F238E27FC236}">
                <a16:creationId xmlns:a16="http://schemas.microsoft.com/office/drawing/2014/main" id="{855935D2-0CCD-1BBD-9947-64ED5DA7B3D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051839" y="1277268"/>
            <a:ext cx="673200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88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1ACCE1-CDE6-7E25-CD53-0D529AFF0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214" y="298129"/>
            <a:ext cx="6491064" cy="683100"/>
          </a:xfrm>
        </p:spPr>
        <p:txBody>
          <a:bodyPr/>
          <a:lstStyle/>
          <a:p>
            <a:r>
              <a:rPr lang="nl-NL" dirty="0"/>
              <a:t>Aandacht in de media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174B238-AFA0-70CD-67F5-F3D93F7F81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9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515393F3-B3DB-CD70-0643-FCD2F4101A42}"/>
              </a:ext>
            </a:extLst>
          </p:cNvPr>
          <p:cNvSpPr txBox="1">
            <a:spLocks/>
          </p:cNvSpPr>
          <p:nvPr/>
        </p:nvSpPr>
        <p:spPr>
          <a:xfrm>
            <a:off x="4860032" y="4343725"/>
            <a:ext cx="3600400" cy="6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/>
              <a:buNone/>
              <a:defRPr sz="36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nl-NL" dirty="0"/>
              <a:t>Het vervolg …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BB1FD42D-6414-50FD-29CC-0085C31C2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827" y="1083058"/>
            <a:ext cx="1440160" cy="52401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A5F24BF-4CE0-9842-12ED-97F334B0D7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6567" y="1635646"/>
            <a:ext cx="2984520" cy="255815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2A6E444-901F-5D13-43FC-3438F2F5D8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705" y="1310765"/>
            <a:ext cx="2793601" cy="295232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95A6B12C-AB13-D721-5BBB-D04608A8BC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2495" y="1083058"/>
            <a:ext cx="2301180" cy="292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49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B429">
            <a:alpha val="60000"/>
          </a:srgbClr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7"/>
          <p:cNvSpPr txBox="1">
            <a:spLocks noGrp="1"/>
          </p:cNvSpPr>
          <p:nvPr>
            <p:ph type="ctrTitle"/>
          </p:nvPr>
        </p:nvSpPr>
        <p:spPr>
          <a:xfrm>
            <a:off x="2951592" y="291613"/>
            <a:ext cx="6178664" cy="83777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Discussie &amp; Verdieping</a:t>
            </a:r>
            <a:endParaRPr sz="3600" dirty="0"/>
          </a:p>
        </p:txBody>
      </p:sp>
      <p:sp>
        <p:nvSpPr>
          <p:cNvPr id="177" name="Google Shape;177;p17"/>
          <p:cNvSpPr txBox="1"/>
          <p:nvPr/>
        </p:nvSpPr>
        <p:spPr>
          <a:xfrm>
            <a:off x="1030925" y="710500"/>
            <a:ext cx="1392600" cy="13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0" dirty="0">
              <a:solidFill>
                <a:srgbClr val="FFFFFF"/>
              </a:solidFill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3F8C7EC-1359-A4C0-F53A-E11C120EB320}"/>
              </a:ext>
            </a:extLst>
          </p:cNvPr>
          <p:cNvSpPr txBox="1"/>
          <p:nvPr/>
        </p:nvSpPr>
        <p:spPr>
          <a:xfrm>
            <a:off x="2292512" y="2105599"/>
            <a:ext cx="2342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(Samen)Wonen</a:t>
            </a:r>
          </a:p>
        </p:txBody>
      </p:sp>
      <p:pic>
        <p:nvPicPr>
          <p:cNvPr id="3" name="Graphic 2" descr="Huis silhouet">
            <a:extLst>
              <a:ext uri="{FF2B5EF4-FFF2-40B4-BE49-F238E27FC236}">
                <a16:creationId xmlns:a16="http://schemas.microsoft.com/office/drawing/2014/main" id="{32500E9A-875C-9B45-D17D-2B24DBE79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1736" y="1195781"/>
            <a:ext cx="914400" cy="9144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B648852-9AD3-EC66-746D-232A1012E8EF}"/>
              </a:ext>
            </a:extLst>
          </p:cNvPr>
          <p:cNvSpPr txBox="1"/>
          <p:nvPr/>
        </p:nvSpPr>
        <p:spPr>
          <a:xfrm>
            <a:off x="2013910" y="3754382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Bedrijvigheid</a:t>
            </a:r>
          </a:p>
        </p:txBody>
      </p:sp>
      <p:pic>
        <p:nvPicPr>
          <p:cNvPr id="8" name="Graphic 7" descr="Circustent silhouet">
            <a:extLst>
              <a:ext uri="{FF2B5EF4-FFF2-40B4-BE49-F238E27FC236}">
                <a16:creationId xmlns:a16="http://schemas.microsoft.com/office/drawing/2014/main" id="{6F062D3A-F73D-5E48-7582-61AF8F16F4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32298" y="2839982"/>
            <a:ext cx="914400" cy="91440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D811E18E-74C2-118A-42DC-D3CC145680D2}"/>
              </a:ext>
            </a:extLst>
          </p:cNvPr>
          <p:cNvSpPr txBox="1"/>
          <p:nvPr/>
        </p:nvSpPr>
        <p:spPr>
          <a:xfrm>
            <a:off x="4823512" y="2196485"/>
            <a:ext cx="1707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Ontmoeten</a:t>
            </a:r>
          </a:p>
        </p:txBody>
      </p:sp>
      <p:pic>
        <p:nvPicPr>
          <p:cNvPr id="11" name="Graphic 10" descr="Groep mensen silhouet">
            <a:extLst>
              <a:ext uri="{FF2B5EF4-FFF2-40B4-BE49-F238E27FC236}">
                <a16:creationId xmlns:a16="http://schemas.microsoft.com/office/drawing/2014/main" id="{79DDF39B-E42E-0695-B127-A44A8A81AF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20072" y="1304286"/>
            <a:ext cx="914400" cy="914400"/>
          </a:xfrm>
          <a:prstGeom prst="rect">
            <a:avLst/>
          </a:prstGeom>
        </p:spPr>
      </p:pic>
      <p:pic>
        <p:nvPicPr>
          <p:cNvPr id="13" name="Graphic 12" descr="Fietsen silhouet">
            <a:extLst>
              <a:ext uri="{FF2B5EF4-FFF2-40B4-BE49-F238E27FC236}">
                <a16:creationId xmlns:a16="http://schemas.microsoft.com/office/drawing/2014/main" id="{14145BC3-A8E8-3A2B-94FA-1B40134773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79524" y="3360227"/>
            <a:ext cx="914400" cy="914400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DE47EEF4-D4B3-0AD4-8ACC-AA352EC9B579}"/>
              </a:ext>
            </a:extLst>
          </p:cNvPr>
          <p:cNvSpPr txBox="1"/>
          <p:nvPr/>
        </p:nvSpPr>
        <p:spPr>
          <a:xfrm>
            <a:off x="3807248" y="4265538"/>
            <a:ext cx="2258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Bereikbaarheid</a:t>
            </a:r>
          </a:p>
        </p:txBody>
      </p:sp>
      <p:pic>
        <p:nvPicPr>
          <p:cNvPr id="4" name="Graphic 3" descr="Loofboom silhouet">
            <a:extLst>
              <a:ext uri="{FF2B5EF4-FFF2-40B4-BE49-F238E27FC236}">
                <a16:creationId xmlns:a16="http://schemas.microsoft.com/office/drawing/2014/main" id="{AEF401F5-D2E4-FF2B-C2CD-31041E8DC6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74521" y="2861378"/>
            <a:ext cx="914400" cy="9144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879587D-648F-EAD0-24A4-9C282C94CE97}"/>
              </a:ext>
            </a:extLst>
          </p:cNvPr>
          <p:cNvSpPr txBox="1"/>
          <p:nvPr/>
        </p:nvSpPr>
        <p:spPr>
          <a:xfrm>
            <a:off x="5896406" y="3747449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Groen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71DA2F6-504E-2B11-F7B2-73D7E87C8DBA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709025" y="4576763"/>
            <a:ext cx="434975" cy="43497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28F4C7E-238D-021C-614F-DB4A2B21EB04}"/>
              </a:ext>
            </a:extLst>
          </p:cNvPr>
          <p:cNvSpPr txBox="1"/>
          <p:nvPr/>
        </p:nvSpPr>
        <p:spPr>
          <a:xfrm>
            <a:off x="3385689" y="1018823"/>
            <a:ext cx="42755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latin typeface="Poppins" panose="00000500000000000000" pitchFamily="2" charset="0"/>
                <a:cs typeface="Poppins" panose="00000500000000000000" pitchFamily="2" charset="0"/>
              </a:rPr>
              <a:t>(Samen)Wonen</a:t>
            </a:r>
          </a:p>
        </p:txBody>
      </p:sp>
      <p:pic>
        <p:nvPicPr>
          <p:cNvPr id="8" name="Graphic 7" descr="Huis silhouet">
            <a:extLst>
              <a:ext uri="{FF2B5EF4-FFF2-40B4-BE49-F238E27FC236}">
                <a16:creationId xmlns:a16="http://schemas.microsoft.com/office/drawing/2014/main" id="{01F6CB53-5DCC-5744-1DFA-1CF9672B7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9632" y="915566"/>
            <a:ext cx="914400" cy="91440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638E09E5-0663-2E13-6FAF-2822C4FC532B}"/>
              </a:ext>
            </a:extLst>
          </p:cNvPr>
          <p:cNvSpPr txBox="1"/>
          <p:nvPr/>
        </p:nvSpPr>
        <p:spPr>
          <a:xfrm>
            <a:off x="1012724" y="2787774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+mn-lt"/>
                <a:cs typeface="Poppins" panose="00000500000000000000" pitchFamily="2" charset="0"/>
                <a:sym typeface="Poppins"/>
              </a:rPr>
              <a:t>“</a:t>
            </a:r>
            <a:r>
              <a:rPr lang="nl-NL" sz="2400" dirty="0">
                <a:solidFill>
                  <a:schemeClr val="dk1"/>
                </a:solidFill>
                <a:latin typeface="+mn-lt"/>
                <a:cs typeface="Poppins" panose="00000500000000000000" pitchFamily="2" charset="0"/>
                <a:sym typeface="Poppins"/>
              </a:rPr>
              <a:t>Een centrale plek voor het regelen van hulp in het dorp, gecombineerd met ondersteuning op digitaal gebied, maakt het voor alle inwoners makkelijker om iets voor elkaar te betekenen.”</a:t>
            </a:r>
          </a:p>
        </p:txBody>
      </p:sp>
    </p:spTree>
    <p:extLst>
      <p:ext uri="{BB962C8B-B14F-4D97-AF65-F5344CB8AC3E}">
        <p14:creationId xmlns:p14="http://schemas.microsoft.com/office/powerpoint/2010/main" val="2843439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195FE-3A1C-E6B3-709C-07030F0EF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2A51DCF-858D-65E9-B40D-1FE4BDE6E56E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709025" y="4576763"/>
            <a:ext cx="434975" cy="43497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8FA99152-EDD9-C050-0426-470FB5EDBF3C}"/>
              </a:ext>
            </a:extLst>
          </p:cNvPr>
          <p:cNvSpPr txBox="1"/>
          <p:nvPr/>
        </p:nvSpPr>
        <p:spPr>
          <a:xfrm>
            <a:off x="1004169" y="2931790"/>
            <a:ext cx="7704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“Om jongeren actiever te maken moeten we het aantrekkelijker maken om activiteiten te bedenken en uit te voeren.”</a:t>
            </a:r>
          </a:p>
        </p:txBody>
      </p:sp>
      <p:pic>
        <p:nvPicPr>
          <p:cNvPr id="4" name="Graphic 3" descr="Groep mensen silhouet">
            <a:extLst>
              <a:ext uri="{FF2B5EF4-FFF2-40B4-BE49-F238E27FC236}">
                <a16:creationId xmlns:a16="http://schemas.microsoft.com/office/drawing/2014/main" id="{1F62BA9D-11D8-DE0F-11CA-F484B3261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9632" y="915566"/>
            <a:ext cx="914400" cy="9144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9020A6A-9525-D959-3F62-63F68D3E7B8B}"/>
              </a:ext>
            </a:extLst>
          </p:cNvPr>
          <p:cNvSpPr txBox="1"/>
          <p:nvPr/>
        </p:nvSpPr>
        <p:spPr>
          <a:xfrm>
            <a:off x="3563888" y="1018823"/>
            <a:ext cx="31101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latin typeface="Poppins" panose="00000500000000000000" pitchFamily="2" charset="0"/>
                <a:cs typeface="Poppins" panose="00000500000000000000" pitchFamily="2" charset="0"/>
              </a:rPr>
              <a:t>Ontmoeten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D1EF0BD-C1A9-63C0-E25B-E61BC117D54D}"/>
              </a:ext>
            </a:extLst>
          </p:cNvPr>
          <p:cNvSpPr txBox="1"/>
          <p:nvPr/>
        </p:nvSpPr>
        <p:spPr>
          <a:xfrm>
            <a:off x="3563888" y="1645300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800" dirty="0"/>
              <a:t>Stelling 1</a:t>
            </a:r>
          </a:p>
        </p:txBody>
      </p:sp>
    </p:spTree>
    <p:extLst>
      <p:ext uri="{BB962C8B-B14F-4D97-AF65-F5344CB8AC3E}">
        <p14:creationId xmlns:p14="http://schemas.microsoft.com/office/powerpoint/2010/main" val="2761938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C8FF6-EBFB-302A-562A-6AD7D62DA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816A15-E653-2F34-5C4A-93549D561AE6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709025" y="4576763"/>
            <a:ext cx="434975" cy="43497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FEC2CD2-98D0-DD10-64EE-217F504EF11E}"/>
              </a:ext>
            </a:extLst>
          </p:cNvPr>
          <p:cNvSpPr txBox="1"/>
          <p:nvPr/>
        </p:nvSpPr>
        <p:spPr>
          <a:xfrm>
            <a:off x="1030481" y="2760881"/>
            <a:ext cx="7704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0" i="0" dirty="0">
                <a:solidFill>
                  <a:srgbClr val="000000"/>
                </a:solidFill>
                <a:effectLst/>
                <a:latin typeface="+mn-lt"/>
              </a:rPr>
              <a:t>“Als we willen dat het omkijken naar elkaar blijft bestaan in een groeiend dorp, moeten we actief nadenken over hoe we nieuwe bewoners bij de gemeenschap betrekken.”</a:t>
            </a:r>
            <a:endParaRPr lang="nl-NL" sz="2800" dirty="0">
              <a:latin typeface="+mn-lt"/>
            </a:endParaRPr>
          </a:p>
        </p:txBody>
      </p:sp>
      <p:pic>
        <p:nvPicPr>
          <p:cNvPr id="4" name="Graphic 3" descr="Groep mensen silhouet">
            <a:extLst>
              <a:ext uri="{FF2B5EF4-FFF2-40B4-BE49-F238E27FC236}">
                <a16:creationId xmlns:a16="http://schemas.microsoft.com/office/drawing/2014/main" id="{DE9D264C-5034-FFB4-2D75-C51D89D5E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9632" y="915566"/>
            <a:ext cx="914400" cy="9144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1A79969-ECC0-818F-02E2-A75AE0B404D0}"/>
              </a:ext>
            </a:extLst>
          </p:cNvPr>
          <p:cNvSpPr txBox="1"/>
          <p:nvPr/>
        </p:nvSpPr>
        <p:spPr>
          <a:xfrm>
            <a:off x="3563888" y="1018823"/>
            <a:ext cx="31101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latin typeface="Poppins" panose="00000500000000000000" pitchFamily="2" charset="0"/>
                <a:cs typeface="Poppins" panose="00000500000000000000" pitchFamily="2" charset="0"/>
              </a:rPr>
              <a:t>Ontmoeten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57C4050-DEF2-5E99-0021-CD7148DFEE2C}"/>
              </a:ext>
            </a:extLst>
          </p:cNvPr>
          <p:cNvSpPr txBox="1"/>
          <p:nvPr/>
        </p:nvSpPr>
        <p:spPr>
          <a:xfrm>
            <a:off x="3563888" y="1645300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800" dirty="0"/>
              <a:t>Stelling 2</a:t>
            </a:r>
          </a:p>
        </p:txBody>
      </p:sp>
    </p:spTree>
    <p:extLst>
      <p:ext uri="{BB962C8B-B14F-4D97-AF65-F5344CB8AC3E}">
        <p14:creationId xmlns:p14="http://schemas.microsoft.com/office/powerpoint/2010/main" val="4010615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6AE26-192D-905C-823C-9E949EB3A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7326A82-C37B-9F1A-4839-C8FB0B04ABC8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709025" y="4576763"/>
            <a:ext cx="434975" cy="43497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693D7088-F75C-F97F-4C23-C81DF33AE8AB}"/>
              </a:ext>
            </a:extLst>
          </p:cNvPr>
          <p:cNvSpPr txBox="1"/>
          <p:nvPr/>
        </p:nvSpPr>
        <p:spPr>
          <a:xfrm>
            <a:off x="1030481" y="2760881"/>
            <a:ext cx="7704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0" i="0" dirty="0">
                <a:solidFill>
                  <a:srgbClr val="000000"/>
                </a:solidFill>
                <a:effectLst/>
                <a:latin typeface="+mj-lt"/>
              </a:rPr>
              <a:t>“Een betere bereikbaarheid door middel van een deelauto en/of </a:t>
            </a:r>
            <a:r>
              <a:rPr lang="nl-NL" sz="2400" b="0" i="0" dirty="0" err="1">
                <a:solidFill>
                  <a:srgbClr val="000000"/>
                </a:solidFill>
                <a:effectLst/>
                <a:latin typeface="+mj-lt"/>
              </a:rPr>
              <a:t>deelapp</a:t>
            </a:r>
            <a:r>
              <a:rPr lang="nl-NL" sz="2400" b="0" i="0" dirty="0">
                <a:solidFill>
                  <a:srgbClr val="000000"/>
                </a:solidFill>
                <a:effectLst/>
                <a:latin typeface="+mj-lt"/>
              </a:rPr>
              <a:t> (deze of andere hulpmiddelen met betrekking tot vervoer) helpt om Olland levensvatbaar, leefbaar en levendig te houden.”</a:t>
            </a:r>
            <a:endParaRPr lang="nl-NL" sz="2400" dirty="0">
              <a:latin typeface="+mj-lt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1C34EA3-E40E-A709-B5AC-626D2BD12B05}"/>
              </a:ext>
            </a:extLst>
          </p:cNvPr>
          <p:cNvSpPr txBox="1"/>
          <p:nvPr/>
        </p:nvSpPr>
        <p:spPr>
          <a:xfrm>
            <a:off x="3563888" y="1018823"/>
            <a:ext cx="40639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latin typeface="Poppins" panose="00000500000000000000" pitchFamily="2" charset="0"/>
                <a:cs typeface="Poppins" panose="00000500000000000000" pitchFamily="2" charset="0"/>
              </a:rPr>
              <a:t>Bereikbaarheid</a:t>
            </a:r>
          </a:p>
        </p:txBody>
      </p:sp>
      <p:pic>
        <p:nvPicPr>
          <p:cNvPr id="2" name="Graphic 1" descr="Fietsen silhouet">
            <a:extLst>
              <a:ext uri="{FF2B5EF4-FFF2-40B4-BE49-F238E27FC236}">
                <a16:creationId xmlns:a16="http://schemas.microsoft.com/office/drawing/2014/main" id="{8B638C9A-6C62-9FEC-E0F6-4C7001FED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9632" y="87219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08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C5181-93F7-26DE-5964-0659DA95A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48B6E17-989F-04AE-51DE-A910CCF25EA0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709025" y="4576763"/>
            <a:ext cx="434975" cy="43497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2FA3767-CDC2-C17C-EA40-6194C695D330}"/>
              </a:ext>
            </a:extLst>
          </p:cNvPr>
          <p:cNvSpPr txBox="1"/>
          <p:nvPr/>
        </p:nvSpPr>
        <p:spPr>
          <a:xfrm>
            <a:off x="1030481" y="2760881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0" i="0" dirty="0">
                <a:solidFill>
                  <a:srgbClr val="000000"/>
                </a:solidFill>
                <a:effectLst/>
                <a:latin typeface="+mn-lt"/>
              </a:rPr>
              <a:t>“Een nieuwe traditie in de vorm van een grotere activiteit helpt om Olland op de kaart te zetten en de verbinding binnen en buiten het dorp te krijgen.”</a:t>
            </a:r>
            <a:endParaRPr lang="nl-NL" sz="2400" dirty="0">
              <a:latin typeface="+mn-lt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2F5C0E9-E4FD-0C29-28EA-3E6C50BB05B0}"/>
              </a:ext>
            </a:extLst>
          </p:cNvPr>
          <p:cNvSpPr txBox="1"/>
          <p:nvPr/>
        </p:nvSpPr>
        <p:spPr>
          <a:xfrm>
            <a:off x="3563888" y="1018823"/>
            <a:ext cx="34868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latin typeface="Poppins" panose="00000500000000000000" pitchFamily="2" charset="0"/>
                <a:cs typeface="Poppins" panose="00000500000000000000" pitchFamily="2" charset="0"/>
              </a:rPr>
              <a:t>Bedrijvigheid</a:t>
            </a:r>
          </a:p>
        </p:txBody>
      </p:sp>
      <p:pic>
        <p:nvPicPr>
          <p:cNvPr id="3" name="Graphic 2" descr="Circustent silhouet">
            <a:extLst>
              <a:ext uri="{FF2B5EF4-FFF2-40B4-BE49-F238E27FC236}">
                <a16:creationId xmlns:a16="http://schemas.microsoft.com/office/drawing/2014/main" id="{E36567AD-2DC6-7E42-32B1-4F9CC3F86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9632" y="85960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885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B429"/>
        </a:solidFill>
        <a:effectLst/>
      </p:bgPr>
    </p:bg>
    <p:spTree>
      <p:nvGrpSpPr>
        <p:cNvPr id="1" name="Shape 174">
          <a:extLst>
            <a:ext uri="{FF2B5EF4-FFF2-40B4-BE49-F238E27FC236}">
              <a16:creationId xmlns:a16="http://schemas.microsoft.com/office/drawing/2014/main" id="{77E65907-F8A7-E036-F841-82020AC53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1CAB60-ABED-2EC2-F5A4-E84785FFE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68" y="4483606"/>
            <a:ext cx="7920880" cy="784800"/>
          </a:xfrm>
        </p:spPr>
        <p:txBody>
          <a:bodyPr/>
          <a:lstStyle/>
          <a:p>
            <a:pPr algn="ctr"/>
            <a:r>
              <a:rPr lang="en" sz="2800" b="1" dirty="0">
                <a:latin typeface="Poppins" panose="00000500000000000000" pitchFamily="2" charset="0"/>
                <a:cs typeface="Poppins" panose="00000500000000000000" pitchFamily="2" charset="0"/>
              </a:rPr>
              <a:t>Bedankt voor uw komst!</a:t>
            </a:r>
            <a:endParaRPr lang="nl-NL" sz="28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2" name="Google Shape;423;p36">
            <a:extLst>
              <a:ext uri="{FF2B5EF4-FFF2-40B4-BE49-F238E27FC236}">
                <a16:creationId xmlns:a16="http://schemas.microsoft.com/office/drawing/2014/main" id="{8380B256-4DEA-6446-6214-68545E146B87}"/>
              </a:ext>
            </a:extLst>
          </p:cNvPr>
          <p:cNvGrpSpPr/>
          <p:nvPr/>
        </p:nvGrpSpPr>
        <p:grpSpPr>
          <a:xfrm>
            <a:off x="827584" y="3885544"/>
            <a:ext cx="914400" cy="914400"/>
            <a:chOff x="5972700" y="2330200"/>
            <a:chExt cx="411625" cy="387275"/>
          </a:xfrm>
        </p:grpSpPr>
        <p:sp>
          <p:nvSpPr>
            <p:cNvPr id="13" name="Google Shape;424;p36">
              <a:extLst>
                <a:ext uri="{FF2B5EF4-FFF2-40B4-BE49-F238E27FC236}">
                  <a16:creationId xmlns:a16="http://schemas.microsoft.com/office/drawing/2014/main" id="{3B432EB3-4C8F-0601-95DF-F850B104F05E}"/>
                </a:ext>
              </a:extLst>
            </p:cNvPr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25;p36">
              <a:extLst>
                <a:ext uri="{FF2B5EF4-FFF2-40B4-BE49-F238E27FC236}">
                  <a16:creationId xmlns:a16="http://schemas.microsoft.com/office/drawing/2014/main" id="{9307E128-0B31-48CD-559B-4584DA7C2068}"/>
                </a:ext>
              </a:extLst>
            </p:cNvPr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Afbeelding 6" descr="Afbeelding met Graphics, ontwerp&#10;&#10;Door AI gegenereerde inhoud is mogelijk onjuist.">
            <a:extLst>
              <a:ext uri="{FF2B5EF4-FFF2-40B4-BE49-F238E27FC236}">
                <a16:creationId xmlns:a16="http://schemas.microsoft.com/office/drawing/2014/main" id="{0C229EA3-EE38-5C2F-DCB7-E1568E233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6925" y="267494"/>
            <a:ext cx="1212100" cy="1212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041ED854-FD82-5520-0846-967D546BAD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111" y="1371536"/>
            <a:ext cx="1389793" cy="855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D5EE796D-11EE-2A36-78DB-D77D5E21D005}"/>
              </a:ext>
            </a:extLst>
          </p:cNvPr>
          <p:cNvSpPr txBox="1">
            <a:spLocks/>
          </p:cNvSpPr>
          <p:nvPr/>
        </p:nvSpPr>
        <p:spPr>
          <a:xfrm>
            <a:off x="611560" y="45720"/>
            <a:ext cx="792088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 Light"/>
              <a:buNone/>
              <a:defRPr sz="1400" b="0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r>
              <a:rPr lang="en" sz="3600" b="1" dirty="0">
                <a:latin typeface="Poppins" panose="00000500000000000000" pitchFamily="2" charset="0"/>
                <a:cs typeface="Poppins" panose="00000500000000000000" pitchFamily="2" charset="0"/>
              </a:rPr>
              <a:t>Rondvraag </a:t>
            </a:r>
            <a:br>
              <a:rPr lang="en" sz="3600" b="1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" sz="3600" b="1" dirty="0">
                <a:latin typeface="Poppins" panose="00000500000000000000" pitchFamily="2" charset="0"/>
                <a:cs typeface="Poppins" panose="00000500000000000000" pitchFamily="2" charset="0"/>
              </a:rPr>
              <a:t>&amp; Afsluiting</a:t>
            </a:r>
            <a:endParaRPr lang="nl-NL" sz="36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578E2F8-90C1-BA57-A600-07980758865D}"/>
              </a:ext>
            </a:extLst>
          </p:cNvPr>
          <p:cNvSpPr txBox="1"/>
          <p:nvPr/>
        </p:nvSpPr>
        <p:spPr>
          <a:xfrm>
            <a:off x="2292396" y="2447252"/>
            <a:ext cx="44487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/>
              <a:t>Wil je ook bijdragen aan een </a:t>
            </a:r>
            <a:r>
              <a:rPr lang="nl-NL" sz="2800" dirty="0" err="1"/>
              <a:t>skôn</a:t>
            </a:r>
            <a:r>
              <a:rPr lang="nl-NL" sz="2800" dirty="0"/>
              <a:t> Olland in 2040?</a:t>
            </a:r>
          </a:p>
          <a:p>
            <a:pPr algn="ctr"/>
            <a:endParaRPr lang="nl-NL" sz="2800" dirty="0"/>
          </a:p>
          <a:p>
            <a:pPr algn="ctr"/>
            <a:r>
              <a:rPr lang="nl-NL" sz="2800" dirty="0"/>
              <a:t>Geef je dan op!</a:t>
            </a:r>
          </a:p>
        </p:txBody>
      </p:sp>
    </p:spTree>
    <p:extLst>
      <p:ext uri="{BB962C8B-B14F-4D97-AF65-F5344CB8AC3E}">
        <p14:creationId xmlns:p14="http://schemas.microsoft.com/office/powerpoint/2010/main" val="365992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ymbelin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EFEFEF"/>
      </a:lt2>
      <a:accent1>
        <a:srgbClr val="485364"/>
      </a:accent1>
      <a:accent2>
        <a:srgbClr val="63728A"/>
      </a:accent2>
      <a:accent3>
        <a:srgbClr val="8B9AB3"/>
      </a:accent3>
      <a:accent4>
        <a:srgbClr val="9E8473"/>
      </a:accent4>
      <a:accent5>
        <a:srgbClr val="CAAE9C"/>
      </a:accent5>
      <a:accent6>
        <a:srgbClr val="DFCEC3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786</Words>
  <Application>Microsoft Office PowerPoint</Application>
  <PresentationFormat>Diavoorstelling (16:9)</PresentationFormat>
  <Paragraphs>220</Paragraphs>
  <Slides>17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3" baseType="lpstr">
      <vt:lpstr>Poppins Light</vt:lpstr>
      <vt:lpstr>Arial</vt:lpstr>
      <vt:lpstr>Comic Sans MS</vt:lpstr>
      <vt:lpstr>Poppins</vt:lpstr>
      <vt:lpstr>Courier New</vt:lpstr>
      <vt:lpstr>Cymbeline template</vt:lpstr>
      <vt:lpstr>Openbare vergadering  Dorpsraad Olland</vt:lpstr>
      <vt:lpstr>Agenda</vt:lpstr>
      <vt:lpstr>PowerPoint-presentatie</vt:lpstr>
      <vt:lpstr>PowerPoint-presentatie</vt:lpstr>
      <vt:lpstr>PowerPoint-presentatie</vt:lpstr>
      <vt:lpstr>Presentatie Dorpsvisie</vt:lpstr>
      <vt:lpstr>Het proces in het kort</vt:lpstr>
      <vt:lpstr>Highlight voor alle kleine kernen</vt:lpstr>
      <vt:lpstr>Highlights Olland</vt:lpstr>
      <vt:lpstr>Aandacht in de media</vt:lpstr>
      <vt:lpstr>Discussie &amp; Verdieping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Openbare dorpsraad vergadering</dc:title>
  <dc:creator>beheer</dc:creator>
  <cp:lastModifiedBy>Ad van der Heijden</cp:lastModifiedBy>
  <cp:revision>48</cp:revision>
  <dcterms:modified xsi:type="dcterms:W3CDTF">2025-06-16T08:03:30Z</dcterms:modified>
</cp:coreProperties>
</file>